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8" r:id="rId3"/>
    <p:sldId id="257" r:id="rId4"/>
    <p:sldId id="259" r:id="rId5"/>
    <p:sldId id="260" r:id="rId6"/>
    <p:sldId id="261" r:id="rId7"/>
    <p:sldId id="264" r:id="rId8"/>
    <p:sldId id="263" r:id="rId9"/>
    <p:sldId id="262" r:id="rId10"/>
    <p:sldId id="265" r:id="rId11"/>
    <p:sldId id="266" r:id="rId12"/>
    <p:sldId id="267" r:id="rId13"/>
    <p:sldId id="268" r:id="rId14"/>
    <p:sldId id="269" r:id="rId15"/>
    <p:sldId id="270" r:id="rId16"/>
    <p:sldId id="271" r:id="rId17"/>
    <p:sldId id="272" r:id="rId18"/>
    <p:sldId id="273" r:id="rId19"/>
    <p:sldId id="275" r:id="rId20"/>
    <p:sldId id="274" r:id="rId21"/>
    <p:sldId id="276" r:id="rId22"/>
    <p:sldId id="277" r:id="rId23"/>
    <p:sldId id="278" r:id="rId24"/>
    <p:sldId id="279" r:id="rId25"/>
    <p:sldId id="280" r:id="rId26"/>
    <p:sldId id="290" r:id="rId27"/>
    <p:sldId id="281" r:id="rId28"/>
    <p:sldId id="282" r:id="rId29"/>
    <p:sldId id="283" r:id="rId30"/>
    <p:sldId id="287" r:id="rId31"/>
    <p:sldId id="284" r:id="rId32"/>
    <p:sldId id="285" r:id="rId33"/>
    <p:sldId id="286" r:id="rId34"/>
    <p:sldId id="288" r:id="rId35"/>
    <p:sldId id="289" r:id="rId36"/>
    <p:sldId id="291" r:id="rId37"/>
    <p:sldId id="292" r:id="rId38"/>
    <p:sldId id="293" r:id="rId39"/>
    <p:sldId id="294" r:id="rId4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3522" autoAdjust="0"/>
  </p:normalViewPr>
  <p:slideViewPr>
    <p:cSldViewPr>
      <p:cViewPr varScale="1">
        <p:scale>
          <a:sx n="74" d="100"/>
          <a:sy n="74" d="100"/>
        </p:scale>
        <p:origin x="-1236" y="-9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Isosceles Triangle 6"/>
          <p:cNvSpPr/>
          <p:nvPr/>
        </p:nvSpPr>
        <p:spPr>
          <a:xfrm rot="16200000">
            <a:off x="7554353" y="5254283"/>
            <a:ext cx="1892949" cy="1294228"/>
          </a:xfrm>
          <a:prstGeom prst="triangle">
            <a:avLst>
              <a:gd name="adj" fmla="val 51323"/>
            </a:avLst>
          </a:prstGeom>
          <a:gradFill flip="none" rotWithShape="1">
            <a:gsLst>
              <a:gs pos="0">
                <a:schemeClr val="accent1">
                  <a:shade val="30000"/>
                  <a:satMod val="155000"/>
                  <a:alpha val="100000"/>
                </a:schemeClr>
              </a:gs>
              <a:gs pos="60000">
                <a:schemeClr val="accent1">
                  <a:satMod val="160000"/>
                  <a:alpha val="100000"/>
                </a:schemeClr>
              </a:gs>
              <a:gs pos="100000">
                <a:schemeClr val="accent1">
                  <a:tint val="70000"/>
                  <a:satMod val="200000"/>
                  <a:alpha val="100000"/>
                </a:schemeClr>
              </a:gs>
            </a:gsLst>
            <a:lin ang="155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Title 7"/>
          <p:cNvSpPr>
            <a:spLocks noGrp="1"/>
          </p:cNvSpPr>
          <p:nvPr>
            <p:ph type="ctrTitle"/>
          </p:nvPr>
        </p:nvSpPr>
        <p:spPr>
          <a:xfrm>
            <a:off x="540544" y="776288"/>
            <a:ext cx="8062912" cy="1470025"/>
          </a:xfrm>
        </p:spPr>
        <p:txBody>
          <a:bodyPr anchor="b">
            <a:normAutofit/>
          </a:bodyPr>
          <a:lstStyle>
            <a:lvl1pPr algn="r">
              <a:defRPr sz="4400"/>
            </a:lvl1pPr>
          </a:lstStyle>
          <a:p>
            <a:r>
              <a:rPr kumimoji="0" lang="en-US" smtClean="0"/>
              <a:t>Click to edit Master title style</a:t>
            </a:r>
            <a:endParaRPr kumimoji="0" lang="en-US"/>
          </a:p>
        </p:txBody>
      </p:sp>
      <p:sp>
        <p:nvSpPr>
          <p:cNvPr id="9" name="Subtitle 8"/>
          <p:cNvSpPr>
            <a:spLocks noGrp="1"/>
          </p:cNvSpPr>
          <p:nvPr>
            <p:ph type="subTitle" idx="1"/>
          </p:nvPr>
        </p:nvSpPr>
        <p:spPr>
          <a:xfrm>
            <a:off x="540544" y="2250280"/>
            <a:ext cx="8062912" cy="1752600"/>
          </a:xfrm>
        </p:spPr>
        <p:txBody>
          <a:bodyPr/>
          <a:lstStyle>
            <a:lvl1pPr marL="0" marR="36576" indent="0" algn="r">
              <a:spcBef>
                <a:spcPts val="0"/>
              </a:spcBef>
              <a:buNone/>
              <a:defRPr>
                <a:ln>
                  <a:solidFill>
                    <a:schemeClr val="bg2"/>
                  </a:solidFill>
                </a:ln>
                <a:solidFill>
                  <a:schemeClr val="tx1">
                    <a:tint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a:xfrm>
            <a:off x="1371600" y="6012656"/>
            <a:ext cx="5791200" cy="365125"/>
          </a:xfrm>
        </p:spPr>
        <p:txBody>
          <a:bodyPr tIns="0" bIns="0" anchor="t"/>
          <a:lstStyle>
            <a:lvl1pPr algn="r">
              <a:defRPr sz="1000"/>
            </a:lvl1pPr>
          </a:lstStyle>
          <a:p>
            <a:fld id="{5A3ECBF3-12A3-4318-B0F9-A84CBFF95B03}" type="datetimeFigureOut">
              <a:rPr lang="en-US" smtClean="0"/>
              <a:t>4/22/2016</a:t>
            </a:fld>
            <a:endParaRPr lang="en-US"/>
          </a:p>
        </p:txBody>
      </p:sp>
      <p:sp>
        <p:nvSpPr>
          <p:cNvPr id="17" name="Footer Placeholder 16"/>
          <p:cNvSpPr>
            <a:spLocks noGrp="1"/>
          </p:cNvSpPr>
          <p:nvPr>
            <p:ph type="ftr" sz="quarter" idx="11"/>
          </p:nvPr>
        </p:nvSpPr>
        <p:spPr>
          <a:xfrm>
            <a:off x="1371600" y="5650704"/>
            <a:ext cx="5791200" cy="365125"/>
          </a:xfrm>
        </p:spPr>
        <p:txBody>
          <a:bodyPr tIns="0" bIns="0" anchor="b"/>
          <a:lstStyle>
            <a:lvl1pPr algn="r">
              <a:defRPr sz="1100"/>
            </a:lvl1pPr>
          </a:lstStyle>
          <a:p>
            <a:endParaRPr lang="en-US"/>
          </a:p>
        </p:txBody>
      </p:sp>
      <p:sp>
        <p:nvSpPr>
          <p:cNvPr id="29" name="Slide Number Placeholder 28"/>
          <p:cNvSpPr>
            <a:spLocks noGrp="1"/>
          </p:cNvSpPr>
          <p:nvPr>
            <p:ph type="sldNum" sz="quarter" idx="12"/>
          </p:nvPr>
        </p:nvSpPr>
        <p:spPr>
          <a:xfrm>
            <a:off x="8392247" y="5752307"/>
            <a:ext cx="502920" cy="365125"/>
          </a:xfrm>
        </p:spPr>
        <p:txBody>
          <a:bodyPr anchor="ctr"/>
          <a:lstStyle>
            <a:lvl1pPr algn="ctr">
              <a:defRPr sz="1300">
                <a:solidFill>
                  <a:srgbClr val="FFFFFF"/>
                </a:solidFill>
              </a:defRPr>
            </a:lvl1pPr>
          </a:lstStyle>
          <a:p>
            <a:fld id="{B9DE2434-77B8-43A3-9595-84F2556F9B6B}"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5A3ECBF3-12A3-4318-B0F9-A84CBFF95B03}" type="datetimeFigureOut">
              <a:rPr lang="en-US" smtClean="0"/>
              <a:t>4/22/2016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DE2434-77B8-43A3-9595-84F2556F9B6B}"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381000"/>
            <a:ext cx="1905000" cy="5486400"/>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381000"/>
            <a:ext cx="6248400" cy="5486400"/>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5A3ECBF3-12A3-4318-B0F9-A84CBFF95B03}" type="datetimeFigureOut">
              <a:rPr lang="en-US" smtClean="0"/>
              <a:t>4/22/2016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DE2434-77B8-43A3-9595-84F2556F9B6B}"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67494"/>
            <a:ext cx="8229600" cy="1399032"/>
          </a:xfrm>
        </p:spPr>
        <p:txBody>
          <a:bodyPr/>
          <a:lstStyle/>
          <a:p>
            <a:r>
              <a:rPr kumimoji="0" lang="en-US" smtClean="0"/>
              <a:t>Click to edit Master title style</a:t>
            </a:r>
            <a:endParaRPr kumimoji="0" lang="en-US"/>
          </a:p>
        </p:txBody>
      </p:sp>
      <p:sp>
        <p:nvSpPr>
          <p:cNvPr id="3" name="Content Placeholder 2"/>
          <p:cNvSpPr>
            <a:spLocks noGrp="1"/>
          </p:cNvSpPr>
          <p:nvPr>
            <p:ph idx="1"/>
          </p:nvPr>
        </p:nvSpPr>
        <p:spPr>
          <a:xfrm>
            <a:off x="457200" y="1882808"/>
            <a:ext cx="82296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a:xfrm>
            <a:off x="4791456" y="6480048"/>
            <a:ext cx="2133600" cy="301752"/>
          </a:xfrm>
        </p:spPr>
        <p:txBody>
          <a:bodyPr/>
          <a:lstStyle/>
          <a:p>
            <a:fld id="{5A3ECBF3-12A3-4318-B0F9-A84CBFF95B03}" type="datetimeFigureOut">
              <a:rPr lang="en-US" smtClean="0"/>
              <a:t>4/22/2016</a:t>
            </a:fld>
            <a:endParaRPr lang="en-US"/>
          </a:p>
        </p:txBody>
      </p:sp>
      <p:sp>
        <p:nvSpPr>
          <p:cNvPr id="5" name="Footer Placeholder 4"/>
          <p:cNvSpPr>
            <a:spLocks noGrp="1"/>
          </p:cNvSpPr>
          <p:nvPr>
            <p:ph type="ftr" sz="quarter" idx="11"/>
          </p:nvPr>
        </p:nvSpPr>
        <p:spPr>
          <a:xfrm>
            <a:off x="457200" y="6480969"/>
            <a:ext cx="4260056" cy="300831"/>
          </a:xfrm>
        </p:spPr>
        <p:txBody>
          <a:bodyPr/>
          <a:lstStyle/>
          <a:p>
            <a:endParaRPr lang="en-US"/>
          </a:p>
        </p:txBody>
      </p:sp>
      <p:sp>
        <p:nvSpPr>
          <p:cNvPr id="6" name="Slide Number Placeholder 5"/>
          <p:cNvSpPr>
            <a:spLocks noGrp="1"/>
          </p:cNvSpPr>
          <p:nvPr>
            <p:ph type="sldNum" sz="quarter" idx="12"/>
          </p:nvPr>
        </p:nvSpPr>
        <p:spPr/>
        <p:txBody>
          <a:bodyPr/>
          <a:lstStyle/>
          <a:p>
            <a:fld id="{B9DE2434-77B8-43A3-9595-84F2556F9B6B}"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1"/>
      </p:bgRef>
    </p:bg>
    <p:spTree>
      <p:nvGrpSpPr>
        <p:cNvPr id="1" name=""/>
        <p:cNvGrpSpPr/>
        <p:nvPr/>
      </p:nvGrpSpPr>
      <p:grpSpPr>
        <a:xfrm>
          <a:off x="0" y="0"/>
          <a:ext cx="0" cy="0"/>
          <a:chOff x="0" y="0"/>
          <a:chExt cx="0" cy="0"/>
        </a:xfrm>
      </p:grpSpPr>
      <p:sp>
        <p:nvSpPr>
          <p:cNvPr id="9" name="Right Triangle 8"/>
          <p:cNvSpPr/>
          <p:nvPr/>
        </p:nvSpPr>
        <p:spPr>
          <a:xfrm flipV="1">
            <a:off x="7034" y="7034"/>
            <a:ext cx="9129932" cy="6836899"/>
          </a:xfrm>
          <a:prstGeom prst="rtTriangle">
            <a:avLst/>
          </a:prstGeom>
          <a:gradFill flip="none" rotWithShape="1">
            <a:gsLst>
              <a:gs pos="0">
                <a:schemeClr val="tx2">
                  <a:alpha val="10000"/>
                </a:schemeClr>
              </a:gs>
              <a:gs pos="70000">
                <a:schemeClr val="tx2">
                  <a:alpha val="8000"/>
                </a:schemeClr>
              </a:gs>
              <a:gs pos="100000">
                <a:schemeClr val="tx2">
                  <a:alpha val="1000"/>
                </a:schemeClr>
              </a:gs>
            </a:gsLst>
            <a:lin ang="80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algn="ctr" defTabSz="914400" rtl="0" eaLnBrk="1" latinLnBrk="0" hangingPunct="1"/>
            <a:endParaRPr kumimoji="0" lang="en-US" sz="1800" kern="1200">
              <a:solidFill>
                <a:schemeClr val="lt1"/>
              </a:solidFill>
              <a:latin typeface="+mn-lt"/>
              <a:ea typeface="+mn-ea"/>
              <a:cs typeface="+mn-cs"/>
            </a:endParaRPr>
          </a:p>
        </p:txBody>
      </p:sp>
      <p:sp>
        <p:nvSpPr>
          <p:cNvPr id="8" name="Isosceles Triangle 7"/>
          <p:cNvSpPr/>
          <p:nvPr/>
        </p:nvSpPr>
        <p:spPr>
          <a:xfrm rot="5400000" flipV="1">
            <a:off x="7554353" y="309490"/>
            <a:ext cx="1892949" cy="1294228"/>
          </a:xfrm>
          <a:prstGeom prst="triangle">
            <a:avLst>
              <a:gd name="adj" fmla="val 51323"/>
            </a:avLst>
          </a:prstGeom>
          <a:gradFill flip="none" rotWithShape="1">
            <a:gsLst>
              <a:gs pos="0">
                <a:schemeClr val="accent1">
                  <a:shade val="30000"/>
                  <a:satMod val="155000"/>
                  <a:alpha val="100000"/>
                </a:schemeClr>
              </a:gs>
              <a:gs pos="60000">
                <a:schemeClr val="accent1">
                  <a:satMod val="160000"/>
                  <a:alpha val="100000"/>
                </a:schemeClr>
              </a:gs>
              <a:gs pos="100000">
                <a:schemeClr val="accent1">
                  <a:tint val="70000"/>
                  <a:satMod val="200000"/>
                  <a:alpha val="100000"/>
                </a:schemeClr>
              </a:gs>
            </a:gsLst>
            <a:lin ang="155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4" name="Date Placeholder 3"/>
          <p:cNvSpPr>
            <a:spLocks noGrp="1"/>
          </p:cNvSpPr>
          <p:nvPr>
            <p:ph type="dt" sz="half" idx="10"/>
          </p:nvPr>
        </p:nvSpPr>
        <p:spPr>
          <a:xfrm>
            <a:off x="6955632" y="6477000"/>
            <a:ext cx="2133600" cy="304800"/>
          </a:xfrm>
        </p:spPr>
        <p:txBody>
          <a:bodyPr/>
          <a:lstStyle/>
          <a:p>
            <a:fld id="{5A3ECBF3-12A3-4318-B0F9-A84CBFF95B03}" type="datetimeFigureOut">
              <a:rPr lang="en-US" smtClean="0"/>
              <a:t>4/22/2016</a:t>
            </a:fld>
            <a:endParaRPr lang="en-US"/>
          </a:p>
        </p:txBody>
      </p:sp>
      <p:sp>
        <p:nvSpPr>
          <p:cNvPr id="5" name="Footer Placeholder 4"/>
          <p:cNvSpPr>
            <a:spLocks noGrp="1"/>
          </p:cNvSpPr>
          <p:nvPr>
            <p:ph type="ftr" sz="quarter" idx="11"/>
          </p:nvPr>
        </p:nvSpPr>
        <p:spPr>
          <a:xfrm>
            <a:off x="2619376" y="6480969"/>
            <a:ext cx="4260056" cy="300831"/>
          </a:xfrm>
        </p:spPr>
        <p:txBody>
          <a:bodyPr/>
          <a:lstStyle/>
          <a:p>
            <a:endParaRPr lang="en-US"/>
          </a:p>
        </p:txBody>
      </p:sp>
      <p:sp>
        <p:nvSpPr>
          <p:cNvPr id="6" name="Slide Number Placeholder 5"/>
          <p:cNvSpPr>
            <a:spLocks noGrp="1"/>
          </p:cNvSpPr>
          <p:nvPr>
            <p:ph type="sldNum" sz="quarter" idx="12"/>
          </p:nvPr>
        </p:nvSpPr>
        <p:spPr>
          <a:xfrm>
            <a:off x="8451056" y="809624"/>
            <a:ext cx="502920" cy="300831"/>
          </a:xfrm>
        </p:spPr>
        <p:txBody>
          <a:bodyPr/>
          <a:lstStyle/>
          <a:p>
            <a:fld id="{B9DE2434-77B8-43A3-9595-84F2556F9B6B}" type="slidenum">
              <a:rPr lang="en-US" smtClean="0"/>
              <a:t>‹#›</a:t>
            </a:fld>
            <a:endParaRPr lang="en-US"/>
          </a:p>
        </p:txBody>
      </p:sp>
      <p:cxnSp>
        <p:nvCxnSpPr>
          <p:cNvPr id="11" name="Straight Connector 10"/>
          <p:cNvCxnSpPr/>
          <p:nvPr/>
        </p:nvCxnSpPr>
        <p:spPr>
          <a:xfrm rot="10800000">
            <a:off x="6468794" y="9381"/>
            <a:ext cx="2672861" cy="1900210"/>
          </a:xfrm>
          <a:prstGeom prst="line">
            <a:avLst/>
          </a:prstGeom>
          <a:noFill/>
          <a:ln w="6000" cap="rnd" cmpd="sng" algn="ctr">
            <a:solidFill>
              <a:schemeClr val="bg2">
                <a:tint val="50000"/>
                <a:satMod val="200000"/>
                <a:alpha val="4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V="1">
            <a:off x="0" y="7034"/>
            <a:ext cx="9136966" cy="6843933"/>
          </a:xfrm>
          <a:prstGeom prst="line">
            <a:avLst/>
          </a:prstGeom>
          <a:noFill/>
          <a:ln w="5000" cap="rnd" cmpd="sng" algn="ctr">
            <a:solidFill>
              <a:schemeClr val="bg2">
                <a:tint val="55000"/>
                <a:satMod val="200000"/>
                <a:alpha val="3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381000" y="271464"/>
            <a:ext cx="7239000" cy="1362075"/>
          </a:xfrm>
        </p:spPr>
        <p:txBody>
          <a:bodyPr anchor="ctr"/>
          <a:lstStyle>
            <a:lvl1pPr marL="0" algn="l">
              <a:buNone/>
              <a:defRPr sz="3600" b="1" cap="none" baseline="0"/>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381000" y="1633536"/>
            <a:ext cx="3886200" cy="2286000"/>
          </a:xfrm>
        </p:spPr>
        <p:txBody>
          <a:bodyPr anchor="t"/>
          <a:lstStyle>
            <a:lvl1pPr marL="54864" indent="0" algn="l">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lgn="l">
              <a:defRPr/>
            </a:lvl1p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722437"/>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722437"/>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a:xfrm>
            <a:off x="4791456" y="6480969"/>
            <a:ext cx="2133600" cy="301752"/>
          </a:xfrm>
        </p:spPr>
        <p:txBody>
          <a:bodyPr/>
          <a:lstStyle/>
          <a:p>
            <a:fld id="{5A3ECBF3-12A3-4318-B0F9-A84CBFF95B03}" type="datetimeFigureOut">
              <a:rPr lang="en-US" smtClean="0"/>
              <a:t>4/22/2016</a:t>
            </a:fld>
            <a:endParaRPr lang="en-US"/>
          </a:p>
        </p:txBody>
      </p:sp>
      <p:sp>
        <p:nvSpPr>
          <p:cNvPr id="6" name="Footer Placeholder 5"/>
          <p:cNvSpPr>
            <a:spLocks noGrp="1"/>
          </p:cNvSpPr>
          <p:nvPr>
            <p:ph type="ftr" sz="quarter" idx="11"/>
          </p:nvPr>
        </p:nvSpPr>
        <p:spPr>
          <a:xfrm>
            <a:off x="457200" y="6480969"/>
            <a:ext cx="4260056" cy="301752"/>
          </a:xfrm>
        </p:spPr>
        <p:txBody>
          <a:bodyPr/>
          <a:lstStyle/>
          <a:p>
            <a:endParaRPr lang="en-US"/>
          </a:p>
        </p:txBody>
      </p:sp>
      <p:sp>
        <p:nvSpPr>
          <p:cNvPr id="7" name="Slide Number Placeholder 6"/>
          <p:cNvSpPr>
            <a:spLocks noGrp="1"/>
          </p:cNvSpPr>
          <p:nvPr>
            <p:ph type="sldNum" sz="quarter" idx="12"/>
          </p:nvPr>
        </p:nvSpPr>
        <p:spPr>
          <a:xfrm>
            <a:off x="7589520" y="6480969"/>
            <a:ext cx="502920" cy="301752"/>
          </a:xfrm>
        </p:spPr>
        <p:txBody>
          <a:bodyPr/>
          <a:lstStyle/>
          <a:p>
            <a:fld id="{B9DE2434-77B8-43A3-9595-84F2556F9B6B}"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248198" y="290732"/>
            <a:ext cx="1066800" cy="6153912"/>
          </a:xfrm>
        </p:spPr>
        <p:txBody>
          <a:bodyPr vert="vert270" anchor="b"/>
          <a:lstStyle>
            <a:lvl1pPr marL="0" algn="ctr">
              <a:defRPr sz="3300" b="1">
                <a:ln w="6350">
                  <a:solidFill>
                    <a:schemeClr val="tx1"/>
                  </a:solidFill>
                </a:ln>
                <a:solidFill>
                  <a:schemeClr val="tx1"/>
                </a:solidFill>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1365006" y="290732"/>
            <a:ext cx="581024" cy="3017520"/>
          </a:xfrm>
          <a:solidFill>
            <a:schemeClr val="bg1"/>
          </a:solidFill>
          <a:ln w="12700">
            <a:noFill/>
          </a:ln>
        </p:spPr>
        <p:txBody>
          <a:bodyPr vert="vert270" anchor="ctr"/>
          <a:lstStyle>
            <a:lvl1pPr marL="0" indent="0" algn="ctr">
              <a:buNone/>
              <a:defRPr sz="1600" b="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1365006" y="3427124"/>
            <a:ext cx="581024" cy="3017520"/>
          </a:xfrm>
          <a:solidFill>
            <a:schemeClr val="bg1"/>
          </a:solidFill>
          <a:ln w="12700">
            <a:noFill/>
          </a:ln>
        </p:spPr>
        <p:txBody>
          <a:bodyPr vert="vert270" anchor="ctr"/>
          <a:lstStyle>
            <a:lvl1pPr marL="0" indent="0" algn="ctr">
              <a:buNone/>
              <a:defRPr sz="1600" b="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2022230" y="290732"/>
            <a:ext cx="6858000" cy="3017520"/>
          </a:xfrm>
        </p:spPr>
        <p:txBody>
          <a:bodyPr/>
          <a:lstStyle>
            <a:lvl1pPr algn="l">
              <a:defRPr sz="2400"/>
            </a:lvl1pPr>
            <a:lvl2pPr algn="l">
              <a:defRPr sz="2000"/>
            </a:lvl2pPr>
            <a:lvl3pPr algn="l">
              <a:defRPr sz="1800"/>
            </a:lvl3pPr>
            <a:lvl4pPr algn="l">
              <a:defRPr sz="1600"/>
            </a:lvl4pPr>
            <a:lvl5pPr algn="l">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2022230" y="3427124"/>
            <a:ext cx="6858000" cy="3017520"/>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a:xfrm>
            <a:off x="4791456" y="6480969"/>
            <a:ext cx="2130552" cy="301752"/>
          </a:xfrm>
        </p:spPr>
        <p:txBody>
          <a:bodyPr/>
          <a:lstStyle/>
          <a:p>
            <a:fld id="{5A3ECBF3-12A3-4318-B0F9-A84CBFF95B03}" type="datetimeFigureOut">
              <a:rPr lang="en-US" smtClean="0"/>
              <a:t>4/22/2016</a:t>
            </a:fld>
            <a:endParaRPr lang="en-US"/>
          </a:p>
        </p:txBody>
      </p:sp>
      <p:sp>
        <p:nvSpPr>
          <p:cNvPr id="8" name="Footer Placeholder 7"/>
          <p:cNvSpPr>
            <a:spLocks noGrp="1"/>
          </p:cNvSpPr>
          <p:nvPr>
            <p:ph type="ftr" sz="quarter" idx="11"/>
          </p:nvPr>
        </p:nvSpPr>
        <p:spPr>
          <a:xfrm>
            <a:off x="457200" y="6480969"/>
            <a:ext cx="4261104" cy="301752"/>
          </a:xfrm>
        </p:spPr>
        <p:txBody>
          <a:bodyPr/>
          <a:lstStyle/>
          <a:p>
            <a:endParaRPr lang="en-US"/>
          </a:p>
        </p:txBody>
      </p:sp>
      <p:sp>
        <p:nvSpPr>
          <p:cNvPr id="9" name="Slide Number Placeholder 8"/>
          <p:cNvSpPr>
            <a:spLocks noGrp="1"/>
          </p:cNvSpPr>
          <p:nvPr>
            <p:ph type="sldNum" sz="quarter" idx="12"/>
          </p:nvPr>
        </p:nvSpPr>
        <p:spPr>
          <a:xfrm>
            <a:off x="7589520" y="6483096"/>
            <a:ext cx="502920" cy="301752"/>
          </a:xfrm>
        </p:spPr>
        <p:txBody>
          <a:bodyPr/>
          <a:lstStyle>
            <a:lvl1pPr algn="ctr">
              <a:defRPr/>
            </a:lvl1pPr>
          </a:lstStyle>
          <a:p>
            <a:fld id="{B9DE2434-77B8-43A3-9595-84F2556F9B6B}" type="slidenum">
              <a:rPr lang="en-US" smtClean="0"/>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5A3ECBF3-12A3-4318-B0F9-A84CBFF95B03}" type="datetimeFigureOut">
              <a:rPr lang="en-US" smtClean="0"/>
              <a:t>4/22/2016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9DE2434-77B8-43A3-9595-84F2556F9B6B}"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791456" y="6480969"/>
            <a:ext cx="2133600" cy="301752"/>
          </a:xfrm>
        </p:spPr>
        <p:txBody>
          <a:bodyPr/>
          <a:lstStyle/>
          <a:p>
            <a:fld id="{5A3ECBF3-12A3-4318-B0F9-A84CBFF95B03}" type="datetimeFigureOut">
              <a:rPr lang="en-US" smtClean="0"/>
              <a:t>4/22/2016</a:t>
            </a:fld>
            <a:endParaRPr lang="en-US"/>
          </a:p>
        </p:txBody>
      </p:sp>
      <p:sp>
        <p:nvSpPr>
          <p:cNvPr id="3" name="Footer Placeholder 2"/>
          <p:cNvSpPr>
            <a:spLocks noGrp="1"/>
          </p:cNvSpPr>
          <p:nvPr>
            <p:ph type="ftr" sz="quarter" idx="11"/>
          </p:nvPr>
        </p:nvSpPr>
        <p:spPr>
          <a:xfrm>
            <a:off x="457200" y="6481890"/>
            <a:ext cx="4260056" cy="300831"/>
          </a:xfrm>
        </p:spPr>
        <p:txBody>
          <a:bodyPr/>
          <a:lstStyle/>
          <a:p>
            <a:endParaRPr lang="en-US"/>
          </a:p>
        </p:txBody>
      </p:sp>
      <p:sp>
        <p:nvSpPr>
          <p:cNvPr id="4" name="Slide Number Placeholder 3"/>
          <p:cNvSpPr>
            <a:spLocks noGrp="1"/>
          </p:cNvSpPr>
          <p:nvPr>
            <p:ph type="sldNum" sz="quarter" idx="12"/>
          </p:nvPr>
        </p:nvSpPr>
        <p:spPr>
          <a:xfrm>
            <a:off x="7589520" y="6480969"/>
            <a:ext cx="502920" cy="301752"/>
          </a:xfrm>
        </p:spPr>
        <p:txBody>
          <a:bodyPr/>
          <a:lstStyle/>
          <a:p>
            <a:fld id="{B9DE2434-77B8-43A3-9595-84F2556F9B6B}"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219456" y="367664"/>
            <a:ext cx="914400" cy="5943600"/>
          </a:xfrm>
        </p:spPr>
        <p:txBody>
          <a:bodyPr vert="vert270" anchor="b"/>
          <a:lstStyle>
            <a:lvl1pPr marL="0" marR="18288" algn="r">
              <a:spcBef>
                <a:spcPts val="0"/>
              </a:spcBef>
              <a:buNone/>
              <a:defRPr sz="2900" b="0" cap="all" baseline="0"/>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1135856" y="367664"/>
            <a:ext cx="2438400" cy="5943600"/>
          </a:xfrm>
        </p:spPr>
        <p:txBody>
          <a:bodyPr anchor="t"/>
          <a:lstStyle>
            <a:lvl1pPr marL="0" indent="0">
              <a:spcBef>
                <a:spcPts val="0"/>
              </a:spcBef>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651250" y="320040"/>
            <a:ext cx="5276088" cy="5989320"/>
          </a:xfrm>
        </p:spPr>
        <p:txBody>
          <a:bodyPr/>
          <a:lstStyle>
            <a:lvl1pPr>
              <a:spcBef>
                <a:spcPts val="0"/>
              </a:spcBef>
              <a:defRPr sz="3000"/>
            </a:lvl1pPr>
            <a:lvl2pPr>
              <a:defRPr sz="2600"/>
            </a:lvl2pPr>
            <a:lvl3pPr>
              <a:defRPr sz="2400"/>
            </a:lvl3pPr>
            <a:lvl4pPr>
              <a:defRPr sz="2000"/>
            </a:lvl4pPr>
            <a:lvl5pPr>
              <a:defRPr sz="20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a:xfrm>
            <a:off x="6278976" y="6556248"/>
            <a:ext cx="2133600" cy="301752"/>
          </a:xfrm>
        </p:spPr>
        <p:txBody>
          <a:bodyPr/>
          <a:lstStyle>
            <a:lvl1pPr>
              <a:defRPr sz="900"/>
            </a:lvl1pPr>
          </a:lstStyle>
          <a:p>
            <a:fld id="{5A3ECBF3-12A3-4318-B0F9-A84CBFF95B03}" type="datetimeFigureOut">
              <a:rPr lang="en-US" smtClean="0"/>
              <a:t>4/22/2016</a:t>
            </a:fld>
            <a:endParaRPr lang="en-US"/>
          </a:p>
        </p:txBody>
      </p:sp>
      <p:sp>
        <p:nvSpPr>
          <p:cNvPr id="6" name="Footer Placeholder 5"/>
          <p:cNvSpPr>
            <a:spLocks noGrp="1"/>
          </p:cNvSpPr>
          <p:nvPr>
            <p:ph type="ftr" sz="quarter" idx="11"/>
          </p:nvPr>
        </p:nvSpPr>
        <p:spPr>
          <a:xfrm>
            <a:off x="1135856" y="6556248"/>
            <a:ext cx="5143120" cy="301752"/>
          </a:xfrm>
        </p:spPr>
        <p:txBody>
          <a:bodyPr/>
          <a:lstStyle>
            <a:lvl1pPr>
              <a:defRPr sz="900"/>
            </a:lvl1pPr>
          </a:lstStyle>
          <a:p>
            <a:endParaRPr lang="en-US"/>
          </a:p>
        </p:txBody>
      </p:sp>
      <p:sp>
        <p:nvSpPr>
          <p:cNvPr id="7" name="Slide Number Placeholder 6"/>
          <p:cNvSpPr>
            <a:spLocks noGrp="1"/>
          </p:cNvSpPr>
          <p:nvPr>
            <p:ph type="sldNum" sz="quarter" idx="12"/>
          </p:nvPr>
        </p:nvSpPr>
        <p:spPr>
          <a:xfrm>
            <a:off x="8410576" y="6556248"/>
            <a:ext cx="502920" cy="301752"/>
          </a:xfrm>
        </p:spPr>
        <p:txBody>
          <a:bodyPr/>
          <a:lstStyle>
            <a:lvl1pPr>
              <a:defRPr sz="900"/>
            </a:lvl1pPr>
          </a:lstStyle>
          <a:p>
            <a:fld id="{B9DE2434-77B8-43A3-9595-84F2556F9B6B}" type="slidenum">
              <a:rPr lang="en-US" smtClean="0"/>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219456" y="150896"/>
            <a:ext cx="914400" cy="6400800"/>
          </a:xfrm>
        </p:spPr>
        <p:txBody>
          <a:bodyPr vert="vert270" anchor="b"/>
          <a:lstStyle>
            <a:lvl1pPr marL="0" algn="l">
              <a:buNone/>
              <a:defRPr sz="3000" b="0" cap="all" baseline="0"/>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1138237" y="373966"/>
            <a:ext cx="7333488" cy="5486400"/>
          </a:xfrm>
          <a:solidFill>
            <a:schemeClr val="bg2">
              <a:shade val="50000"/>
            </a:schemeClr>
          </a:solidFill>
        </p:spPr>
        <p:txBody>
          <a:bodyPr/>
          <a:lstStyle>
            <a:lvl1pPr marL="0" indent="0">
              <a:buNone/>
              <a:defRPr sz="3200"/>
            </a:lvl1pPr>
          </a:lstStyle>
          <a:p>
            <a:r>
              <a:rPr kumimoji="0" lang="en-US" smtClean="0"/>
              <a:t>Click icon to add picture</a:t>
            </a:r>
            <a:endParaRPr kumimoji="0" lang="en-US" dirty="0"/>
          </a:p>
        </p:txBody>
      </p:sp>
      <p:sp>
        <p:nvSpPr>
          <p:cNvPr id="4" name="Text Placeholder 3"/>
          <p:cNvSpPr>
            <a:spLocks noGrp="1"/>
          </p:cNvSpPr>
          <p:nvPr>
            <p:ph type="body" sz="half" idx="2"/>
          </p:nvPr>
        </p:nvSpPr>
        <p:spPr>
          <a:xfrm>
            <a:off x="1143000" y="5867400"/>
            <a:ext cx="7333488" cy="685800"/>
          </a:xfrm>
          <a:solidFill>
            <a:schemeClr val="accent1">
              <a:alpha val="15000"/>
            </a:schemeClr>
          </a:solidFill>
          <a:ln>
            <a:solidFill>
              <a:schemeClr val="accent1"/>
            </a:solidFill>
            <a:miter lim="800000"/>
          </a:ln>
        </p:spPr>
        <p:txBody>
          <a:bodyPr/>
          <a:lstStyle>
            <a:lvl1pPr marL="0" indent="0">
              <a:spcBef>
                <a:spcPts val="0"/>
              </a:spcBef>
              <a:buNone/>
              <a:defRPr sz="14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a:xfrm>
            <a:off x="6108192" y="6556248"/>
            <a:ext cx="2103120" cy="301752"/>
          </a:xfrm>
        </p:spPr>
        <p:txBody>
          <a:bodyPr/>
          <a:lstStyle>
            <a:lvl1pPr>
              <a:defRPr sz="900"/>
            </a:lvl1pPr>
          </a:lstStyle>
          <a:p>
            <a:fld id="{5A3ECBF3-12A3-4318-B0F9-A84CBFF95B03}" type="datetimeFigureOut">
              <a:rPr lang="en-US" smtClean="0"/>
              <a:t>4/22/2016</a:t>
            </a:fld>
            <a:endParaRPr lang="en-US"/>
          </a:p>
        </p:txBody>
      </p:sp>
      <p:sp>
        <p:nvSpPr>
          <p:cNvPr id="6" name="Footer Placeholder 5"/>
          <p:cNvSpPr>
            <a:spLocks noGrp="1"/>
          </p:cNvSpPr>
          <p:nvPr>
            <p:ph type="ftr" sz="quarter" idx="11"/>
          </p:nvPr>
        </p:nvSpPr>
        <p:spPr>
          <a:xfrm>
            <a:off x="1170432" y="6557169"/>
            <a:ext cx="4948072" cy="301752"/>
          </a:xfrm>
        </p:spPr>
        <p:txBody>
          <a:bodyPr/>
          <a:lstStyle>
            <a:lvl1pPr>
              <a:defRPr sz="900"/>
            </a:lvl1pPr>
          </a:lstStyle>
          <a:p>
            <a:endParaRPr lang="en-US"/>
          </a:p>
        </p:txBody>
      </p:sp>
      <p:sp>
        <p:nvSpPr>
          <p:cNvPr id="7" name="Slide Number Placeholder 6"/>
          <p:cNvSpPr>
            <a:spLocks noGrp="1"/>
          </p:cNvSpPr>
          <p:nvPr>
            <p:ph type="sldNum" sz="quarter" idx="12"/>
          </p:nvPr>
        </p:nvSpPr>
        <p:spPr>
          <a:xfrm>
            <a:off x="8217192" y="6556248"/>
            <a:ext cx="365760" cy="301752"/>
          </a:xfrm>
        </p:spPr>
        <p:txBody>
          <a:bodyPr/>
          <a:lstStyle>
            <a:lvl1pPr algn="ctr">
              <a:defRPr sz="900"/>
            </a:lvl1pPr>
          </a:lstStyle>
          <a:p>
            <a:fld id="{B9DE2434-77B8-43A3-9595-84F2556F9B6B}" type="slidenum">
              <a:rPr lang="en-US" smtClean="0"/>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11" name="Right Triangle 10"/>
          <p:cNvSpPr/>
          <p:nvPr/>
        </p:nvSpPr>
        <p:spPr>
          <a:xfrm>
            <a:off x="7034" y="14068"/>
            <a:ext cx="9129932" cy="6836899"/>
          </a:xfrm>
          <a:prstGeom prst="rtTriangle">
            <a:avLst/>
          </a:prstGeom>
          <a:gradFill flip="none" rotWithShape="1">
            <a:gsLst>
              <a:gs pos="0">
                <a:schemeClr val="tx2">
                  <a:alpha val="10000"/>
                </a:schemeClr>
              </a:gs>
              <a:gs pos="70000">
                <a:schemeClr val="tx2">
                  <a:alpha val="8000"/>
                </a:schemeClr>
              </a:gs>
              <a:gs pos="100000">
                <a:schemeClr val="tx2">
                  <a:alpha val="1000"/>
                </a:schemeClr>
              </a:gs>
            </a:gsLst>
            <a:lin ang="80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cxnSp>
        <p:nvCxnSpPr>
          <p:cNvPr id="8" name="Straight Connector 7"/>
          <p:cNvCxnSpPr/>
          <p:nvPr/>
        </p:nvCxnSpPr>
        <p:spPr>
          <a:xfrm>
            <a:off x="0" y="7034"/>
            <a:ext cx="9136966" cy="6843933"/>
          </a:xfrm>
          <a:prstGeom prst="line">
            <a:avLst/>
          </a:prstGeom>
          <a:noFill/>
          <a:ln w="5000" cap="rnd" cmpd="sng" algn="ctr">
            <a:solidFill>
              <a:schemeClr val="bg2">
                <a:tint val="55000"/>
                <a:satMod val="200000"/>
                <a:alpha val="3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rot="10800000" flipV="1">
            <a:off x="6468794" y="4948410"/>
            <a:ext cx="2672861" cy="1900210"/>
          </a:xfrm>
          <a:prstGeom prst="line">
            <a:avLst/>
          </a:prstGeom>
          <a:noFill/>
          <a:ln w="6000" cap="rnd" cmpd="sng" algn="ctr">
            <a:solidFill>
              <a:schemeClr val="bg2">
                <a:tint val="50000"/>
                <a:satMod val="200000"/>
                <a:alpha val="4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22" name="Title Placeholder 21"/>
          <p:cNvSpPr>
            <a:spLocks noGrp="1"/>
          </p:cNvSpPr>
          <p:nvPr>
            <p:ph type="title"/>
          </p:nvPr>
        </p:nvSpPr>
        <p:spPr>
          <a:xfrm>
            <a:off x="457200" y="267494"/>
            <a:ext cx="8229600" cy="1399032"/>
          </a:xfrm>
          <a:prstGeom prst="rect">
            <a:avLst/>
          </a:prstGeom>
        </p:spPr>
        <p:txBody>
          <a:bodyPr vert="horz" anchor="ctr">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457200" y="1882808"/>
            <a:ext cx="8229600" cy="4572000"/>
          </a:xfrm>
          <a:prstGeom prst="rect">
            <a:avLst/>
          </a:prstGeom>
        </p:spPr>
        <p:txBody>
          <a:bodyPr vert="horz" anchor="t">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4791456" y="6480969"/>
            <a:ext cx="2133600" cy="301752"/>
          </a:xfrm>
          <a:prstGeom prst="rect">
            <a:avLst/>
          </a:prstGeom>
        </p:spPr>
        <p:txBody>
          <a:bodyPr vert="horz" anchor="b"/>
          <a:lstStyle>
            <a:lvl1pPr algn="l" eaLnBrk="1" latinLnBrk="0" hangingPunct="1">
              <a:defRPr kumimoji="0" sz="1000" b="0">
                <a:solidFill>
                  <a:schemeClr val="tx1"/>
                </a:solidFill>
              </a:defRPr>
            </a:lvl1pPr>
          </a:lstStyle>
          <a:p>
            <a:fld id="{5A3ECBF3-12A3-4318-B0F9-A84CBFF95B03}" type="datetimeFigureOut">
              <a:rPr lang="en-US" smtClean="0"/>
              <a:t>4/22/2016</a:t>
            </a:fld>
            <a:endParaRPr lang="en-US"/>
          </a:p>
        </p:txBody>
      </p:sp>
      <p:sp>
        <p:nvSpPr>
          <p:cNvPr id="3" name="Footer Placeholder 2"/>
          <p:cNvSpPr>
            <a:spLocks noGrp="1"/>
          </p:cNvSpPr>
          <p:nvPr>
            <p:ph type="ftr" sz="quarter" idx="3"/>
          </p:nvPr>
        </p:nvSpPr>
        <p:spPr>
          <a:xfrm>
            <a:off x="457200" y="6481890"/>
            <a:ext cx="4260056" cy="300831"/>
          </a:xfrm>
          <a:prstGeom prst="rect">
            <a:avLst/>
          </a:prstGeom>
        </p:spPr>
        <p:txBody>
          <a:bodyPr vert="horz" anchor="b"/>
          <a:lstStyle>
            <a:lvl1pPr algn="r" eaLnBrk="1" latinLnBrk="0" hangingPunct="1">
              <a:defRPr kumimoji="0" sz="1000">
                <a:solidFill>
                  <a:schemeClr val="tx1"/>
                </a:solidFill>
              </a:defRPr>
            </a:lvl1pPr>
          </a:lstStyle>
          <a:p>
            <a:endParaRPr lang="en-US"/>
          </a:p>
        </p:txBody>
      </p:sp>
      <p:sp>
        <p:nvSpPr>
          <p:cNvPr id="23" name="Slide Number Placeholder 22"/>
          <p:cNvSpPr>
            <a:spLocks noGrp="1"/>
          </p:cNvSpPr>
          <p:nvPr>
            <p:ph type="sldNum" sz="quarter" idx="4"/>
          </p:nvPr>
        </p:nvSpPr>
        <p:spPr>
          <a:xfrm>
            <a:off x="7589520" y="6480969"/>
            <a:ext cx="502920" cy="301752"/>
          </a:xfrm>
          <a:prstGeom prst="rect">
            <a:avLst/>
          </a:prstGeom>
        </p:spPr>
        <p:txBody>
          <a:bodyPr vert="horz" anchor="b"/>
          <a:lstStyle>
            <a:lvl1pPr algn="ctr" eaLnBrk="1" latinLnBrk="0" hangingPunct="1">
              <a:defRPr kumimoji="0" sz="1200">
                <a:solidFill>
                  <a:schemeClr val="tx1"/>
                </a:solidFill>
              </a:defRPr>
            </a:lvl1pPr>
          </a:lstStyle>
          <a:p>
            <a:fld id="{B9DE2434-77B8-43A3-9595-84F2556F9B6B}" type="slidenum">
              <a:rPr lang="en-US" smtClean="0"/>
              <a:t>‹#›</a:t>
            </a:fld>
            <a:endParaRPr lang="en-US"/>
          </a:p>
        </p:txBody>
      </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marL="484632" algn="l" rtl="0" eaLnBrk="1" latinLnBrk="0" hangingPunct="1">
        <a:spcBef>
          <a:spcPct val="0"/>
        </a:spcBef>
        <a:buNone/>
        <a:defRPr kumimoji="0" sz="4200" kern="1200">
          <a:ln w="6350">
            <a:solidFill>
              <a:schemeClr val="accent1">
                <a:shade val="43000"/>
              </a:schemeClr>
            </a:solidFill>
          </a:ln>
          <a:solidFill>
            <a:schemeClr val="accent1">
              <a:tint val="83000"/>
              <a:satMod val="150000"/>
            </a:schemeClr>
          </a:solidFill>
          <a:effectLst>
            <a:outerShdw blurRad="26000" dist="26000" dir="14500000" algn="tl" rotWithShape="0">
              <a:srgbClr val="000000">
                <a:alpha val="40000"/>
              </a:srgbClr>
            </a:outerShdw>
          </a:effectLst>
          <a:latin typeface="+mj-lt"/>
          <a:ea typeface="+mj-ea"/>
          <a:cs typeface="+mj-cs"/>
        </a:defRPr>
      </a:lvl1pPr>
    </p:titleStyle>
    <p:bodyStyle>
      <a:lvl1pPr marL="448056" indent="-384048" algn="l" rtl="0"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822960" indent="-285750" algn="l" rtl="0" eaLnBrk="1" latinLnBrk="0" hangingPunct="1">
        <a:spcBef>
          <a:spcPct val="20000"/>
        </a:spcBef>
        <a:buClr>
          <a:schemeClr val="accent1"/>
        </a:buClr>
        <a:buSzPct val="95000"/>
        <a:buFont typeface="Verdana"/>
        <a:buChar char="›"/>
        <a:defRPr kumimoji="0" sz="2600" kern="1200">
          <a:solidFill>
            <a:schemeClr val="tx1"/>
          </a:solidFill>
          <a:latin typeface="+mn-lt"/>
          <a:ea typeface="+mn-ea"/>
          <a:cs typeface="+mn-cs"/>
        </a:defRPr>
      </a:lvl2pPr>
      <a:lvl3pPr marL="1106424" indent="-228600" algn="l" rtl="0" eaLnBrk="1" latinLnBrk="0" hangingPunct="1">
        <a:spcBef>
          <a:spcPct val="20000"/>
        </a:spcBef>
        <a:buClr>
          <a:schemeClr val="accent1"/>
        </a:buClr>
        <a:buFont typeface="Wingdings 2"/>
        <a:buChar char=""/>
        <a:defRPr kumimoji="0" sz="2400" kern="1200">
          <a:solidFill>
            <a:schemeClr val="tx1"/>
          </a:solidFill>
          <a:latin typeface="+mn-lt"/>
          <a:ea typeface="+mn-ea"/>
          <a:cs typeface="+mn-cs"/>
        </a:defRPr>
      </a:lvl3pPr>
      <a:lvl4pPr marL="1371600" indent="-210312" algn="l" rtl="0" eaLnBrk="1" latinLnBrk="0" hangingPunct="1">
        <a:spcBef>
          <a:spcPct val="20000"/>
        </a:spcBef>
        <a:buClr>
          <a:schemeClr val="accent1"/>
        </a:buClr>
        <a:buFont typeface="Wingdings 2"/>
        <a:buChar char=""/>
        <a:defRPr kumimoji="0" sz="2000" kern="1200">
          <a:solidFill>
            <a:schemeClr val="tx1"/>
          </a:solidFill>
          <a:latin typeface="+mn-lt"/>
          <a:ea typeface="+mn-ea"/>
          <a:cs typeface="+mn-cs"/>
        </a:defRPr>
      </a:lvl4pPr>
      <a:lvl5pPr marL="1600200" indent="-210312" algn="l" rtl="0" eaLnBrk="1" latinLnBrk="0" hangingPunct="1">
        <a:spcBef>
          <a:spcPct val="20000"/>
        </a:spcBef>
        <a:buClr>
          <a:schemeClr val="accent1">
            <a:tint val="75000"/>
          </a:schemeClr>
        </a:buClr>
        <a:buFont typeface="Wingdings 2"/>
        <a:buChar char=""/>
        <a:defRPr kumimoji="0" sz="1900" kern="1200">
          <a:solidFill>
            <a:schemeClr val="tx1"/>
          </a:solidFill>
          <a:latin typeface="+mn-lt"/>
          <a:ea typeface="+mn-ea"/>
          <a:cs typeface="+mn-cs"/>
        </a:defRPr>
      </a:lvl5pPr>
      <a:lvl6pPr marL="1828800" indent="-210312" algn="l" rtl="0" eaLnBrk="1" latinLnBrk="0" hangingPunct="1">
        <a:spcBef>
          <a:spcPct val="20000"/>
        </a:spcBef>
        <a:buClr>
          <a:schemeClr val="accent1">
            <a:tint val="75000"/>
          </a:schemeClr>
        </a:buClr>
        <a:buFont typeface="Wingdings 2"/>
        <a:buChar char=""/>
        <a:defRPr kumimoji="0" sz="1800" kern="1200">
          <a:solidFill>
            <a:schemeClr val="tx1"/>
          </a:solidFill>
          <a:latin typeface="+mn-lt"/>
          <a:ea typeface="+mn-ea"/>
          <a:cs typeface="+mn-cs"/>
        </a:defRPr>
      </a:lvl6pPr>
      <a:lvl7pPr marL="2084832" indent="-210312"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7pPr>
      <a:lvl8pPr marL="2286000" indent="-182880"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8pPr>
      <a:lvl9pPr marL="2514600" indent="-182880"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cholar.google.com/scholar?cites=8043835189135939059&amp;as_sdt=400005&amp;sciodt=0,14&amp;hl=en" TargetMode="External"/><Relationship Id="rId2" Type="http://schemas.openxmlformats.org/officeDocument/2006/relationships/hyperlink" Target="http://www.sciencedirect.com/science/article/pii/S1074761301002515" TargetMode="External"/><Relationship Id="rId1" Type="http://schemas.openxmlformats.org/officeDocument/2006/relationships/slideLayout" Target="../slideLayouts/slideLayout3.xml"/><Relationship Id="rId5" Type="http://schemas.openxmlformats.org/officeDocument/2006/relationships/hyperlink" Target="http://scholar.google.com/scholar?cites=2132283867944083148&amp;as_sdt=400005&amp;sciodt=0,14&amp;hl=en" TargetMode="External"/><Relationship Id="rId4" Type="http://schemas.openxmlformats.org/officeDocument/2006/relationships/hyperlink" Target="http://books.google.com/books?hl=en&amp;lr=&amp;id=9nlb1Ik7BkwC&amp;oi=fnd&amp;pg=PA311&amp;dq=surface+naval+drones&amp;ots=CRqyFAPPdZ&amp;sig=yxfZIkt1B1jg7l8dyftGIZhGuLU"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http://scholar.google.com/scholar?cites=15158689577460788687&amp;as_sdt=400005&amp;sciodt=0,14&amp;hl=en" TargetMode="External"/><Relationship Id="rId2" Type="http://schemas.openxmlformats.org/officeDocument/2006/relationships/hyperlink" Target="http://www.google.com/patents/US7437325" TargetMode="External"/><Relationship Id="rId1" Type="http://schemas.openxmlformats.org/officeDocument/2006/relationships/slideLayout" Target="../slideLayouts/slideLayout3.xml"/><Relationship Id="rId5" Type="http://schemas.openxmlformats.org/officeDocument/2006/relationships/hyperlink" Target="http://scholar.google.com/scholar?cites=6898121156213331768&amp;as_sdt=400005&amp;sciodt=0,14&amp;hl=en" TargetMode="External"/><Relationship Id="rId4" Type="http://schemas.openxmlformats.org/officeDocument/2006/relationships/hyperlink" Target="http://www.123seminarsonly.com/Seminar-Reports/2015-03/190666282-Google-Car.docx"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8" Type="http://schemas.openxmlformats.org/officeDocument/2006/relationships/hyperlink" Target="http://scholar.google.com/scholar?cites=8239523106293616505&amp;as_sdt=400005&amp;sciodt=0,14&amp;hl=en" TargetMode="External"/><Relationship Id="rId3" Type="http://schemas.openxmlformats.org/officeDocument/2006/relationships/hyperlink" Target="http://scholar.google.com/citations?user=8MFFVgEAAAAJ&amp;hl=en&amp;oi=sra" TargetMode="External"/><Relationship Id="rId7" Type="http://schemas.openxmlformats.org/officeDocument/2006/relationships/hyperlink" Target="http://scholar.google.com/citations?user=BxUVNOkAAAAJ&amp;hl=en&amp;oi=sra" TargetMode="External"/><Relationship Id="rId2" Type="http://schemas.openxmlformats.org/officeDocument/2006/relationships/hyperlink" Target="http://www.sciencedirect.com/science/article/pii/S0364021387800058" TargetMode="External"/><Relationship Id="rId1" Type="http://schemas.openxmlformats.org/officeDocument/2006/relationships/slideLayout" Target="../slideLayouts/slideLayout3.xml"/><Relationship Id="rId6" Type="http://schemas.openxmlformats.org/officeDocument/2006/relationships/hyperlink" Target="http://www.aaai.org/ocs/index.php/ICAPS/ICAPS14/paper/viewFile/7945/8053Hofmann" TargetMode="External"/><Relationship Id="rId5" Type="http://schemas.openxmlformats.org/officeDocument/2006/relationships/hyperlink" Target="http://scholar.google.com/scholar?cites=4501612492533298582&amp;as_sdt=400005&amp;sciodt=0,14&amp;hl=en" TargetMode="External"/><Relationship Id="rId4" Type="http://schemas.openxmlformats.org/officeDocument/2006/relationships/hyperlink" Target="http://scholar.google.com/citations?user=FzzeDG4AAAAJ&amp;hl=en&amp;oi=sra"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hyperlink" Target="http://scholar.google.com/citations?user=wKaEsSQAAAAJ&amp;hl=en&amp;oi=sra" TargetMode="External"/><Relationship Id="rId2" Type="http://schemas.openxmlformats.org/officeDocument/2006/relationships/hyperlink" Target="https://antitrust.oxfordjournals.org/content/1/2/247.full" TargetMode="External"/><Relationship Id="rId1" Type="http://schemas.openxmlformats.org/officeDocument/2006/relationships/slideLayout" Target="../slideLayouts/slideLayout3.xml"/><Relationship Id="rId6" Type="http://schemas.openxmlformats.org/officeDocument/2006/relationships/hyperlink" Target="http://scholar.google.com/scholar?cites=6160228851005961797&amp;as_sdt=400005&amp;sciodt=0,14&amp;hl=en" TargetMode="External"/><Relationship Id="rId5" Type="http://schemas.openxmlformats.org/officeDocument/2006/relationships/hyperlink" Target="http://ieeexplore.ieee.org/xpls/abs_all.jsp?arnumber=6416113" TargetMode="External"/><Relationship Id="rId4" Type="http://schemas.openxmlformats.org/officeDocument/2006/relationships/hyperlink" Target="http://scholar.google.com/scholar?cites=186794483162753655&amp;as_sdt=400005&amp;sciodt=0,14&amp;hl=en"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3.xml"/><Relationship Id="rId4" Type="http://schemas.openxmlformats.org/officeDocument/2006/relationships/image" Target="../media/image18.jpeg"/></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21.jpeg"/><Relationship Id="rId2" Type="http://schemas.openxmlformats.org/officeDocument/2006/relationships/image" Target="../media/image19.png"/><Relationship Id="rId1" Type="http://schemas.openxmlformats.org/officeDocument/2006/relationships/slideLayout" Target="../slideLayouts/slideLayout3.xml"/><Relationship Id="rId6" Type="http://schemas.openxmlformats.org/officeDocument/2006/relationships/hyperlink" Target="http://scholar.google.com/scholar?cites=3734362687418920661&amp;as_sdt=400005&amp;sciodt=0,14&amp;hl=en" TargetMode="External"/><Relationship Id="rId5" Type="http://schemas.openxmlformats.org/officeDocument/2006/relationships/hyperlink" Target="http://scholar.google.com/citations?user=evVAmhQAAAAJ&amp;hl=en&amp;oi=sra" TargetMode="External"/><Relationship Id="rId4" Type="http://schemas.openxmlformats.org/officeDocument/2006/relationships/hyperlink" Target="http://dl.acm.org/citation.cfm?id=544922"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3.xml"/><Relationship Id="rId4" Type="http://schemas.openxmlformats.org/officeDocument/2006/relationships/image" Target="../media/image24.jpeg"/></Relationships>
</file>

<file path=ppt/slides/_rels/slide21.xml.rels><?xml version="1.0" encoding="UTF-8" standalone="yes"?>
<Relationships xmlns="http://schemas.openxmlformats.org/package/2006/relationships"><Relationship Id="rId8" Type="http://schemas.openxmlformats.org/officeDocument/2006/relationships/hyperlink" Target="http://scholar.google.com/citations?user=bVE_DiQAAAAJ&amp;hl=en&amp;oi=sra" TargetMode="External"/><Relationship Id="rId3" Type="http://schemas.openxmlformats.org/officeDocument/2006/relationships/image" Target="../media/image26.jpeg"/><Relationship Id="rId7" Type="http://schemas.openxmlformats.org/officeDocument/2006/relationships/hyperlink" Target="http://link.springer.com/chapter/10.1007/978-3-642-34103-8_27" TargetMode="External"/><Relationship Id="rId2" Type="http://schemas.openxmlformats.org/officeDocument/2006/relationships/image" Target="../media/image25.jpeg"/><Relationship Id="rId1" Type="http://schemas.openxmlformats.org/officeDocument/2006/relationships/slideLayout" Target="../slideLayouts/slideLayout3.xml"/><Relationship Id="rId6" Type="http://schemas.openxmlformats.org/officeDocument/2006/relationships/hyperlink" Target="http://scholar.google.com/citations?user=433kiOAAAAAJ&amp;hl=en&amp;oi=sra" TargetMode="External"/><Relationship Id="rId5" Type="http://schemas.openxmlformats.org/officeDocument/2006/relationships/hyperlink" Target="http://www.ingentaconnect.com/content/imp/jcs/2003/00000010/f0020004/1348" TargetMode="External"/><Relationship Id="rId4" Type="http://schemas.openxmlformats.org/officeDocument/2006/relationships/image" Target="../media/image27.jpeg"/><Relationship Id="rId9" Type="http://schemas.openxmlformats.org/officeDocument/2006/relationships/hyperlink" Target="http://scholar.google.com/citations?user=fOaTiv4AAAAJ&amp;hl=en&amp;oi=sra"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3.xml"/><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3" Type="http://schemas.openxmlformats.org/officeDocument/2006/relationships/hyperlink" Target="http://scholar.google.com/citations?user=F2COc-kAAAAJ&amp;hl=en&amp;oi=sra" TargetMode="External"/><Relationship Id="rId7" Type="http://schemas.openxmlformats.org/officeDocument/2006/relationships/hyperlink" Target="http://scholar.google.com/scholar?cites=6155018555897406477&amp;as_sdt=400005&amp;sciodt=0,14&amp;hl=en" TargetMode="External"/><Relationship Id="rId2" Type="http://schemas.openxmlformats.org/officeDocument/2006/relationships/hyperlink" Target="http://www.google.com/patents/US20100162036" TargetMode="External"/><Relationship Id="rId1" Type="http://schemas.openxmlformats.org/officeDocument/2006/relationships/slideLayout" Target="../slideLayouts/slideLayout3.xml"/><Relationship Id="rId6" Type="http://schemas.openxmlformats.org/officeDocument/2006/relationships/hyperlink" Target="http://scholar.google.com/citations?user=nfkH5V4AAAAJ&amp;hl=en&amp;oi=sra" TargetMode="External"/><Relationship Id="rId5" Type="http://schemas.openxmlformats.org/officeDocument/2006/relationships/hyperlink" Target="http://ieeexplore.ieee.org/xpls/abs_all.jsp?arnumber=924294" TargetMode="External"/><Relationship Id="rId4" Type="http://schemas.openxmlformats.org/officeDocument/2006/relationships/hyperlink" Target="http://scholar.google.com/scholar?cites=4616822043209395566&amp;as_sdt=400005&amp;sciodt=0,14&amp;hl=en" TargetMode="External"/></Relationships>
</file>

<file path=ppt/slides/_rels/slide24.xml.rels><?xml version="1.0" encoding="UTF-8" standalone="yes"?>
<Relationships xmlns="http://schemas.openxmlformats.org/package/2006/relationships"><Relationship Id="rId8" Type="http://schemas.openxmlformats.org/officeDocument/2006/relationships/hyperlink" Target="http://scholar.google.com/citations?user=L9dwO2cAAAAJ&amp;hl=en&amp;oi=sra" TargetMode="External"/><Relationship Id="rId3" Type="http://schemas.openxmlformats.org/officeDocument/2006/relationships/hyperlink" Target="http://scholar.google.com/citations?user=JSARf0MAAAAJ&amp;hl=en&amp;oi=sra" TargetMode="External"/><Relationship Id="rId7" Type="http://schemas.openxmlformats.org/officeDocument/2006/relationships/hyperlink" Target="http://scholar.google.com/citations?user=FLpb_90AAAAJ&amp;hl=en&amp;oi=sra" TargetMode="External"/><Relationship Id="rId2" Type="http://schemas.openxmlformats.org/officeDocument/2006/relationships/hyperlink" Target="http://www.sciencedirect.com/science/article/pii/S0004370212001361" TargetMode="External"/><Relationship Id="rId1" Type="http://schemas.openxmlformats.org/officeDocument/2006/relationships/slideLayout" Target="../slideLayouts/slideLayout3.xml"/><Relationship Id="rId6" Type="http://schemas.openxmlformats.org/officeDocument/2006/relationships/hyperlink" Target="http://argument-act.googlecode.com/svn/trunk/docs/Computational%20Models%20of%20Argument%20-%20Proceedings%20of%20COMMA%202006.pdf#page=156" TargetMode="External"/><Relationship Id="rId5" Type="http://schemas.openxmlformats.org/officeDocument/2006/relationships/hyperlink" Target="http://scholar.google.com/scholar?cites=10727212628151706645&amp;as_sdt=400005&amp;sciodt=0,14&amp;hl=en" TargetMode="External"/><Relationship Id="rId4" Type="http://schemas.openxmlformats.org/officeDocument/2006/relationships/hyperlink" Target="http://scholar.google.com/citations?user=ZyaLOy4AAAAJ&amp;hl=en&amp;oi=sra" TargetMode="External"/><Relationship Id="rId9" Type="http://schemas.openxmlformats.org/officeDocument/2006/relationships/hyperlink" Target="http://scholar.google.com/scholar?cites=1713899146113345199&amp;as_sdt=400005&amp;sciodt=0,14&amp;hl=en" TargetMode="Externa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3.xml"/><Relationship Id="rId4" Type="http://schemas.openxmlformats.org/officeDocument/2006/relationships/image" Target="../media/image34.jpeg"/></Relationships>
</file>

<file path=ppt/slides/_rels/slide28.xml.rels><?xml version="1.0" encoding="UTF-8" standalone="yes"?>
<Relationships xmlns="http://schemas.openxmlformats.org/package/2006/relationships"><Relationship Id="rId8" Type="http://schemas.openxmlformats.org/officeDocument/2006/relationships/hyperlink" Target="http://scholar.google.com/scholar?cites=9183026836590132874&amp;as_sdt=400005&amp;sciodt=0,14&amp;hl=en" TargetMode="External"/><Relationship Id="rId3" Type="http://schemas.openxmlformats.org/officeDocument/2006/relationships/image" Target="../media/image36.jpeg"/><Relationship Id="rId7" Type="http://schemas.openxmlformats.org/officeDocument/2006/relationships/hyperlink" Target="http://scholar.google.com/citations?user=faxOIJt9XZIC&amp;hl=en&amp;oi=sra" TargetMode="External"/><Relationship Id="rId2" Type="http://schemas.openxmlformats.org/officeDocument/2006/relationships/image" Target="../media/image35.jpeg"/><Relationship Id="rId1" Type="http://schemas.openxmlformats.org/officeDocument/2006/relationships/slideLayout" Target="../slideLayouts/slideLayout3.xml"/><Relationship Id="rId6" Type="http://schemas.openxmlformats.org/officeDocument/2006/relationships/hyperlink" Target="http://scholar.google.com/citations?user=jepSjfkAAAAJ&amp;hl=en&amp;oi=sra" TargetMode="External"/><Relationship Id="rId5" Type="http://schemas.openxmlformats.org/officeDocument/2006/relationships/hyperlink" Target="http://scholar.google.com/citations?user=2FbkAzYAAAAJ&amp;hl=en&amp;oi=sra" TargetMode="External"/><Relationship Id="rId4" Type="http://schemas.openxmlformats.org/officeDocument/2006/relationships/hyperlink" Target="http://www.aaai.org/Papers/Symposia/Fall/1997/FS-97-02/FS97-02-026.pdf"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3.xml"/><Relationship Id="rId4" Type="http://schemas.openxmlformats.org/officeDocument/2006/relationships/image" Target="../media/image39.jpeg"/></Relationships>
</file>

<file path=ppt/slides/_rels/slide3.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jpeg"/><Relationship Id="rId1" Type="http://schemas.openxmlformats.org/officeDocument/2006/relationships/slideLayout" Target="../slideLayouts/slideLayout3.xml"/><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3.xml"/><Relationship Id="rId4" Type="http://schemas.openxmlformats.org/officeDocument/2006/relationships/image" Target="../media/image42.jpeg"/></Relationships>
</file>

<file path=ppt/slides/_rels/slide32.xml.rels><?xml version="1.0" encoding="UTF-8" standalone="yes"?>
<Relationships xmlns="http://schemas.openxmlformats.org/package/2006/relationships"><Relationship Id="rId3" Type="http://schemas.openxmlformats.org/officeDocument/2006/relationships/image" Target="../media/image44.gif"/><Relationship Id="rId2" Type="http://schemas.openxmlformats.org/officeDocument/2006/relationships/image" Target="../media/image43.jpe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3.xml"/><Relationship Id="rId4" Type="http://schemas.openxmlformats.org/officeDocument/2006/relationships/image" Target="../media/image47.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9.gif"/><Relationship Id="rId2" Type="http://schemas.openxmlformats.org/officeDocument/2006/relationships/image" Target="../media/image48.gif"/><Relationship Id="rId1" Type="http://schemas.openxmlformats.org/officeDocument/2006/relationships/slideLayout" Target="../slideLayouts/slideLayout3.xml"/><Relationship Id="rId4" Type="http://schemas.openxmlformats.org/officeDocument/2006/relationships/image" Target="../media/image50.png"/></Relationships>
</file>

<file path=ppt/slides/_rels/slide3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3.xml"/><Relationship Id="rId4" Type="http://schemas.openxmlformats.org/officeDocument/2006/relationships/image" Target="../media/image53.png"/></Relationships>
</file>

<file path=ppt/slides/_rels/slide3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3.xml"/><Relationship Id="rId5" Type="http://schemas.openxmlformats.org/officeDocument/2006/relationships/image" Target="../media/image57.jpeg"/><Relationship Id="rId4" Type="http://schemas.openxmlformats.org/officeDocument/2006/relationships/image" Target="../media/image56.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8" Type="http://schemas.openxmlformats.org/officeDocument/2006/relationships/hyperlink" Target="http://scholar.google.com/citations?user=WxOsW3IAAAAJ&amp;hl=en&amp;oi=sra" TargetMode="External"/><Relationship Id="rId3" Type="http://schemas.openxmlformats.org/officeDocument/2006/relationships/hyperlink" Target="http://scholar.google.com/scholar?cites=2132932132248786984&amp;as_sdt=400005&amp;sciodt=0,14&amp;hl=en" TargetMode="External"/><Relationship Id="rId7" Type="http://schemas.openxmlformats.org/officeDocument/2006/relationships/hyperlink" Target="http://scholar.google.com/citations?user=gDaEBRIAAAAJ&amp;hl=en&amp;oi=sra" TargetMode="External"/><Relationship Id="rId2" Type="http://schemas.openxmlformats.org/officeDocument/2006/relationships/hyperlink" Target="http://www.google.com/patents/US6782409" TargetMode="External"/><Relationship Id="rId1" Type="http://schemas.openxmlformats.org/officeDocument/2006/relationships/slideLayout" Target="../slideLayouts/slideLayout3.xml"/><Relationship Id="rId6" Type="http://schemas.openxmlformats.org/officeDocument/2006/relationships/hyperlink" Target="http://www.sciencedirect.com/science/article/pii/S0957417413003485" TargetMode="External"/><Relationship Id="rId5" Type="http://schemas.openxmlformats.org/officeDocument/2006/relationships/hyperlink" Target="http://scholar.google.com/scholar?cites=12590917831184669752&amp;as_sdt=400005&amp;sciodt=0,14&amp;hl=en" TargetMode="External"/><Relationship Id="rId4" Type="http://schemas.openxmlformats.org/officeDocument/2006/relationships/hyperlink" Target="http://www.sciencedirect.com/science/article/pii/S0747563204002092" TargetMode="External"/><Relationship Id="rId9" Type="http://schemas.openxmlformats.org/officeDocument/2006/relationships/hyperlink" Target="http://scholar.google.com/scholar?cites=13382967996596321794&amp;as_sdt=400005&amp;sciodt=0,14&amp;hl=en" TargetMode="External"/></Relationships>
</file>

<file path=ppt/slides/_rels/slide6.xml.rels><?xml version="1.0" encoding="UTF-8" standalone="yes"?>
<Relationships xmlns="http://schemas.openxmlformats.org/package/2006/relationships"><Relationship Id="rId8" Type="http://schemas.openxmlformats.org/officeDocument/2006/relationships/hyperlink" Target="http://scholar.google.com/citations?user=0_Rq68cAAAAJ&amp;hl=en&amp;oi=sra" TargetMode="External"/><Relationship Id="rId3" Type="http://schemas.openxmlformats.org/officeDocument/2006/relationships/hyperlink" Target="http://scholar.google.com/citations?user=Z1OVbHEAAAAJ&amp;hl=en&amp;oi=sra" TargetMode="External"/><Relationship Id="rId7" Type="http://schemas.openxmlformats.org/officeDocument/2006/relationships/hyperlink" Target="http://ieeexplore.ieee.org/xpls/abs_all.jsp?arnumber=6406586" TargetMode="External"/><Relationship Id="rId2" Type="http://schemas.openxmlformats.org/officeDocument/2006/relationships/hyperlink" Target="http://ieeexplore.ieee.org/xpls/abs_all.jsp?arnumber=6385901" TargetMode="External"/><Relationship Id="rId1" Type="http://schemas.openxmlformats.org/officeDocument/2006/relationships/slideLayout" Target="../slideLayouts/slideLayout3.xml"/><Relationship Id="rId6" Type="http://schemas.openxmlformats.org/officeDocument/2006/relationships/hyperlink" Target="http://scholar.google.com/scholar?cites=13672143608927458170&amp;as_sdt=400005&amp;sciodt=0,14&amp;hl=en" TargetMode="External"/><Relationship Id="rId5" Type="http://schemas.openxmlformats.org/officeDocument/2006/relationships/hyperlink" Target="http://scholar.google.com/citations?user=j8ULfMsAAAAJ&amp;hl=en&amp;oi=sra" TargetMode="External"/><Relationship Id="rId10" Type="http://schemas.openxmlformats.org/officeDocument/2006/relationships/hyperlink" Target="http://scholar.google.com/scholar?cites=16238346236410047718&amp;as_sdt=400005&amp;sciodt=0,14&amp;hl=en" TargetMode="External"/><Relationship Id="rId4" Type="http://schemas.openxmlformats.org/officeDocument/2006/relationships/hyperlink" Target="http://scholar.google.com/citations?user=zCeJN3UAAAAJ&amp;hl=en&amp;oi=sra" TargetMode="External"/><Relationship Id="rId9" Type="http://schemas.openxmlformats.org/officeDocument/2006/relationships/hyperlink" Target="http://scholar.google.com/citations?user=NbBqOGoAAAAJ&amp;hl=en&amp;oi=sra"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3.xml"/><Relationship Id="rId4" Type="http://schemas.openxmlformats.org/officeDocument/2006/relationships/image" Target="../media/image9.jpeg"/></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40544" y="776288"/>
            <a:ext cx="8062912" cy="2957512"/>
          </a:xfrm>
        </p:spPr>
        <p:txBody>
          <a:bodyPr>
            <a:noAutofit/>
          </a:bodyPr>
          <a:lstStyle/>
          <a:p>
            <a:r>
              <a:rPr lang="en-US" sz="3200" dirty="0" smtClean="0"/>
              <a:t>How </a:t>
            </a:r>
            <a:r>
              <a:rPr lang="en-US" sz="3200" dirty="0"/>
              <a:t>AI is doing with respect to sympathy, agency, intention, meta-cognition, self-criticism, self-awareness, anthropomorphic embedding, personality, dreaming, prosthetic sentience, and what it is like to be Steph Curry</a:t>
            </a:r>
          </a:p>
        </p:txBody>
      </p:sp>
      <p:sp>
        <p:nvSpPr>
          <p:cNvPr id="3" name="Subtitle 2"/>
          <p:cNvSpPr>
            <a:spLocks noGrp="1"/>
          </p:cNvSpPr>
          <p:nvPr>
            <p:ph type="subTitle" idx="1"/>
          </p:nvPr>
        </p:nvSpPr>
        <p:spPr>
          <a:xfrm>
            <a:off x="540544" y="4191000"/>
            <a:ext cx="8062912" cy="2667000"/>
          </a:xfrm>
        </p:spPr>
        <p:txBody>
          <a:bodyPr>
            <a:normAutofit fontScale="92500" lnSpcReduction="10000"/>
          </a:bodyPr>
          <a:lstStyle/>
          <a:p>
            <a:r>
              <a:rPr lang="en-US" sz="2400" dirty="0" smtClean="0"/>
              <a:t>Ronald P. Loui, Ph.D.</a:t>
            </a:r>
          </a:p>
          <a:p>
            <a:r>
              <a:rPr lang="en-US" sz="2400" dirty="0" smtClean="0"/>
              <a:t>Department of Computer Science</a:t>
            </a:r>
          </a:p>
          <a:p>
            <a:r>
              <a:rPr lang="en-US" sz="2400" dirty="0" smtClean="0"/>
              <a:t>University of Illinois</a:t>
            </a:r>
          </a:p>
          <a:p>
            <a:r>
              <a:rPr lang="en-US" sz="2400" dirty="0" smtClean="0"/>
              <a:t>Springfield</a:t>
            </a:r>
          </a:p>
          <a:p>
            <a:endParaRPr lang="en-US" sz="2400" dirty="0"/>
          </a:p>
          <a:p>
            <a:r>
              <a:rPr lang="en-US" sz="2400" dirty="0"/>
              <a:t>THE SCIENCE OF </a:t>
            </a:r>
            <a:r>
              <a:rPr lang="en-US" sz="2400" dirty="0" smtClean="0"/>
              <a:t>CONSCIOUSNESS</a:t>
            </a:r>
            <a:br>
              <a:rPr lang="en-US" sz="2400" dirty="0" smtClean="0"/>
            </a:br>
            <a:endParaRPr lang="en-US" sz="2400" dirty="0"/>
          </a:p>
          <a:p>
            <a:r>
              <a:rPr lang="en-US" sz="2400" b="1" dirty="0"/>
              <a:t>Designing a Conscious </a:t>
            </a:r>
            <a:r>
              <a:rPr lang="en-US" sz="2400" b="1" dirty="0" smtClean="0"/>
              <a:t>Robot: </a:t>
            </a:r>
            <a:r>
              <a:rPr lang="en-US" sz="2000" dirty="0"/>
              <a:t>April 25-30, 2016 - Tucson</a:t>
            </a:r>
            <a:endParaRPr lang="en-US" sz="2400" dirty="0"/>
          </a:p>
          <a:p>
            <a:endParaRPr lang="en-US" sz="2400" dirty="0"/>
          </a:p>
        </p:txBody>
      </p:sp>
    </p:spTree>
    <p:extLst>
      <p:ext uri="{BB962C8B-B14F-4D97-AF65-F5344CB8AC3E}">
        <p14:creationId xmlns:p14="http://schemas.microsoft.com/office/powerpoint/2010/main" val="19362147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Agency</a:t>
            </a:r>
            <a:endParaRPr lang="en-US" dirty="0"/>
          </a:p>
        </p:txBody>
      </p:sp>
      <p:sp>
        <p:nvSpPr>
          <p:cNvPr id="3" name="Text Placeholder 2"/>
          <p:cNvSpPr>
            <a:spLocks noGrp="1"/>
          </p:cNvSpPr>
          <p:nvPr>
            <p:ph type="body" idx="1"/>
          </p:nvPr>
        </p:nvSpPr>
        <p:spPr/>
        <p:txBody>
          <a:bodyPr/>
          <a:lstStyle/>
          <a:p>
            <a:r>
              <a:rPr lang="en-US" dirty="0" smtClean="0"/>
              <a:t>WATCH1:  Agents moving into the physical world</a:t>
            </a:r>
            <a:endParaRPr lang="en-US" dirty="0"/>
          </a:p>
        </p:txBody>
      </p:sp>
      <p:sp>
        <p:nvSpPr>
          <p:cNvPr id="4" name="Rectangle 3"/>
          <p:cNvSpPr/>
          <p:nvPr/>
        </p:nvSpPr>
        <p:spPr>
          <a:xfrm>
            <a:off x="457200" y="3581400"/>
            <a:ext cx="4114800" cy="1815882"/>
          </a:xfrm>
          <a:prstGeom prst="rect">
            <a:avLst/>
          </a:prstGeom>
        </p:spPr>
        <p:txBody>
          <a:bodyPr wrap="square">
            <a:spAutoFit/>
          </a:bodyPr>
          <a:lstStyle/>
          <a:p>
            <a:r>
              <a:rPr lang="en-US" sz="1400" b="1" dirty="0" smtClean="0">
                <a:hlinkClick r:id="rId2"/>
              </a:rPr>
              <a:t>Editors and editing of anti-DNA receptors</a:t>
            </a:r>
            <a:endParaRPr lang="en-US" sz="1400" b="1" dirty="0" smtClean="0"/>
          </a:p>
          <a:p>
            <a:r>
              <a:rPr lang="en-US" sz="1400" dirty="0" smtClean="0"/>
              <a:t>H Li, Y Jiang, EL </a:t>
            </a:r>
            <a:r>
              <a:rPr lang="en-US" sz="1400" dirty="0" err="1" smtClean="0"/>
              <a:t>Prak</a:t>
            </a:r>
            <a:r>
              <a:rPr lang="en-US" sz="1400" dirty="0" smtClean="0"/>
              <a:t>, M </a:t>
            </a:r>
            <a:r>
              <a:rPr lang="en-US" sz="1400" dirty="0" err="1" smtClean="0"/>
              <a:t>Radic</a:t>
            </a:r>
            <a:r>
              <a:rPr lang="en-US" sz="1400" dirty="0" smtClean="0"/>
              <a:t>, M </a:t>
            </a:r>
            <a:r>
              <a:rPr lang="en-US" sz="1400" dirty="0" err="1" smtClean="0"/>
              <a:t>Weigert</a:t>
            </a:r>
            <a:r>
              <a:rPr lang="en-US" sz="1400" dirty="0" smtClean="0"/>
              <a:t> - Immunity, 2001 - Elsevier</a:t>
            </a:r>
          </a:p>
          <a:p>
            <a:r>
              <a:rPr lang="en-US" sz="1400" b="1" dirty="0" smtClean="0"/>
              <a:t>...</a:t>
            </a:r>
            <a:r>
              <a:rPr lang="en-US" sz="1400" dirty="0" smtClean="0"/>
              <a:t> Immunity </a:t>
            </a:r>
            <a:r>
              <a:rPr lang="en-US" sz="1400" dirty="0" err="1" smtClean="0"/>
              <a:t>Immunity</a:t>
            </a:r>
            <a:r>
              <a:rPr lang="en-US" sz="1400" dirty="0" smtClean="0"/>
              <a:t>. Volume 15, Issue 6, December 2001, Pages 947–957. Editors and </a:t>
            </a:r>
            <a:r>
              <a:rPr lang="en-US" sz="1400" b="1" dirty="0" smtClean="0"/>
              <a:t>Editing</a:t>
            </a:r>
            <a:r>
              <a:rPr lang="en-US" sz="1400" dirty="0" smtClean="0"/>
              <a:t> of Anti-</a:t>
            </a:r>
            <a:r>
              <a:rPr lang="en-US" sz="1400" b="1" dirty="0" smtClean="0"/>
              <a:t>DNA</a:t>
            </a:r>
            <a:r>
              <a:rPr lang="en-US" sz="1400" dirty="0" smtClean="0"/>
              <a:t> Receptors. </a:t>
            </a:r>
            <a:r>
              <a:rPr lang="en-US" sz="1400" b="1" dirty="0" smtClean="0"/>
              <a:t>...</a:t>
            </a:r>
            <a:r>
              <a:rPr lang="en-US" sz="1400" dirty="0" smtClean="0"/>
              <a:t> However, acidic IEPs of CDRs do not necessarily qualify V</a:t>
            </a:r>
            <a:r>
              <a:rPr lang="el-GR" sz="1400" dirty="0" smtClean="0"/>
              <a:t>κ</a:t>
            </a:r>
            <a:r>
              <a:rPr lang="en-US" sz="1400" dirty="0" smtClean="0"/>
              <a:t>s for </a:t>
            </a:r>
            <a:r>
              <a:rPr lang="en-US" sz="1400" b="1" dirty="0" smtClean="0"/>
              <a:t>editing</a:t>
            </a:r>
            <a:r>
              <a:rPr lang="en-US" sz="1400" dirty="0" smtClean="0"/>
              <a:t> anti-</a:t>
            </a:r>
            <a:r>
              <a:rPr lang="en-US" sz="1400" b="1" dirty="0" smtClean="0"/>
              <a:t>DNA</a:t>
            </a:r>
            <a:r>
              <a:rPr lang="en-US" sz="1400" dirty="0" smtClean="0"/>
              <a:t>. </a:t>
            </a:r>
            <a:r>
              <a:rPr lang="en-US" sz="1400" b="1" dirty="0" smtClean="0"/>
              <a:t>...</a:t>
            </a:r>
            <a:r>
              <a:rPr lang="en-US" sz="1400" dirty="0" smtClean="0"/>
              <a:t>  </a:t>
            </a:r>
            <a:r>
              <a:rPr lang="en-US" sz="1400" dirty="0" smtClean="0">
                <a:hlinkClick r:id="rId3"/>
              </a:rPr>
              <a:t>Cited by 164</a:t>
            </a:r>
            <a:endParaRPr lang="en-US" sz="1400" dirty="0"/>
          </a:p>
        </p:txBody>
      </p:sp>
      <p:sp>
        <p:nvSpPr>
          <p:cNvPr id="6" name="Rectangle 5"/>
          <p:cNvSpPr/>
          <p:nvPr/>
        </p:nvSpPr>
        <p:spPr>
          <a:xfrm>
            <a:off x="4343400" y="838200"/>
            <a:ext cx="4572000" cy="2246769"/>
          </a:xfrm>
          <a:prstGeom prst="rect">
            <a:avLst/>
          </a:prstGeom>
        </p:spPr>
        <p:txBody>
          <a:bodyPr wrap="square">
            <a:spAutoFit/>
          </a:bodyPr>
          <a:lstStyle/>
          <a:p>
            <a:r>
              <a:rPr lang="en-US" sz="1400" b="1" dirty="0" smtClean="0">
                <a:hlinkClick r:id="rId4"/>
              </a:rPr>
              <a:t>Unmanned surface vehicles-game changing technology for naval operations</a:t>
            </a:r>
            <a:endParaRPr lang="en-US" sz="1400" b="1" dirty="0" smtClean="0"/>
          </a:p>
          <a:p>
            <a:r>
              <a:rPr lang="en-US" sz="1400" dirty="0" smtClean="0"/>
              <a:t>SJ Corfield, JM Young - IEE CONTROL ENGINEERING SERIES, 2006 - books.google.com</a:t>
            </a:r>
          </a:p>
          <a:p>
            <a:r>
              <a:rPr lang="en-US" sz="1400" b="1" dirty="0" smtClean="0"/>
              <a:t>...</a:t>
            </a:r>
            <a:r>
              <a:rPr lang="en-US" sz="1400" dirty="0" smtClean="0"/>
              <a:t> An advanced semi-autonomous mode allows USV operators to interact at a high level with remote USV </a:t>
            </a:r>
            <a:r>
              <a:rPr lang="en-US" sz="1400" b="1" dirty="0" smtClean="0"/>
              <a:t>drones</a:t>
            </a:r>
            <a:r>
              <a:rPr lang="en-US" sz="1400" dirty="0" smtClean="0"/>
              <a:t> while making a significant </a:t>
            </a:r>
            <a:r>
              <a:rPr lang="en-US" sz="1400" b="1" dirty="0" smtClean="0"/>
              <a:t>...</a:t>
            </a:r>
            <a:r>
              <a:rPr lang="en-US" sz="1400" dirty="0" smtClean="0"/>
              <a:t> More than </a:t>
            </a:r>
            <a:r>
              <a:rPr lang="en-US" sz="1400" dirty="0" err="1" smtClean="0"/>
              <a:t>justa</a:t>
            </a:r>
            <a:r>
              <a:rPr lang="en-US" sz="1400" dirty="0" smtClean="0"/>
              <a:t> remote possibility: USVs enter the fray, Janes </a:t>
            </a:r>
            <a:r>
              <a:rPr lang="en-US" sz="1400" b="1" dirty="0" smtClean="0"/>
              <a:t>Navy</a:t>
            </a:r>
            <a:r>
              <a:rPr lang="en-US" sz="1400" dirty="0" smtClean="0"/>
              <a:t> International </a:t>
            </a:r>
            <a:r>
              <a:rPr lang="en-US" sz="1400" b="1" dirty="0" smtClean="0"/>
              <a:t>...</a:t>
            </a:r>
            <a:r>
              <a:rPr lang="en-US" sz="1400" dirty="0" smtClean="0"/>
              <a:t> 8–11 </a:t>
            </a:r>
            <a:r>
              <a:rPr lang="en-US" sz="1400" b="1" dirty="0" smtClean="0"/>
              <a:t>Naval</a:t>
            </a:r>
            <a:r>
              <a:rPr lang="en-US" sz="1400" dirty="0" smtClean="0"/>
              <a:t> </a:t>
            </a:r>
            <a:r>
              <a:rPr lang="en-US" sz="1400" b="1" dirty="0" smtClean="0"/>
              <a:t>Surface</a:t>
            </a:r>
            <a:r>
              <a:rPr lang="en-US" sz="1400" dirty="0" smtClean="0"/>
              <a:t> Warfare Centre </a:t>
            </a:r>
            <a:r>
              <a:rPr lang="en-US" sz="1400" dirty="0" smtClean="0">
                <a:hlinkClick r:id="rId5"/>
              </a:rPr>
              <a:t>Cited by 48</a:t>
            </a:r>
            <a:endParaRPr lang="en-US" sz="1400" dirty="0"/>
          </a:p>
        </p:txBody>
      </p:sp>
    </p:spTree>
    <p:extLst>
      <p:ext uri="{BB962C8B-B14F-4D97-AF65-F5344CB8AC3E}">
        <p14:creationId xmlns:p14="http://schemas.microsoft.com/office/powerpoint/2010/main" val="30508873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Agency</a:t>
            </a:r>
            <a:endParaRPr lang="en-US" dirty="0"/>
          </a:p>
        </p:txBody>
      </p:sp>
      <p:sp>
        <p:nvSpPr>
          <p:cNvPr id="3" name="Text Placeholder 2"/>
          <p:cNvSpPr>
            <a:spLocks noGrp="1"/>
          </p:cNvSpPr>
          <p:nvPr>
            <p:ph type="body" idx="1"/>
          </p:nvPr>
        </p:nvSpPr>
        <p:spPr/>
        <p:txBody>
          <a:bodyPr/>
          <a:lstStyle/>
          <a:p>
            <a:r>
              <a:rPr lang="en-US" dirty="0" smtClean="0"/>
              <a:t>WATCH2:  consumer products</a:t>
            </a:r>
            <a:endParaRPr lang="en-US" dirty="0"/>
          </a:p>
        </p:txBody>
      </p:sp>
      <p:sp>
        <p:nvSpPr>
          <p:cNvPr id="4" name="Rectangle 3"/>
          <p:cNvSpPr/>
          <p:nvPr/>
        </p:nvSpPr>
        <p:spPr>
          <a:xfrm>
            <a:off x="685800" y="4038600"/>
            <a:ext cx="6248400" cy="1815882"/>
          </a:xfrm>
          <a:prstGeom prst="rect">
            <a:avLst/>
          </a:prstGeom>
        </p:spPr>
        <p:txBody>
          <a:bodyPr wrap="square">
            <a:spAutoFit/>
          </a:bodyPr>
          <a:lstStyle/>
          <a:p>
            <a:r>
              <a:rPr lang="en-US" sz="1400" b="1" dirty="0" smtClean="0">
                <a:hlinkClick r:id="rId2"/>
              </a:rPr>
              <a:t>System and method for performing automatic spread trading</a:t>
            </a:r>
            <a:endParaRPr lang="en-US" sz="1400" b="1" dirty="0" smtClean="0"/>
          </a:p>
          <a:p>
            <a:r>
              <a:rPr lang="en-US" sz="1400" dirty="0" smtClean="0"/>
              <a:t>AKII Gary, JU </a:t>
            </a:r>
            <a:r>
              <a:rPr lang="en-US" sz="1400" dirty="0" err="1" smtClean="0"/>
              <a:t>Schluetter</a:t>
            </a:r>
            <a:r>
              <a:rPr lang="en-US" sz="1400" dirty="0" smtClean="0"/>
              <a:t>, M Burns, S Singer… - US Patent …, 2008 - Google Patents</a:t>
            </a:r>
          </a:p>
          <a:p>
            <a:r>
              <a:rPr lang="en-US" sz="1400" dirty="0" smtClean="0"/>
              <a:t>The present embodiments are provided to facilitate the </a:t>
            </a:r>
            <a:r>
              <a:rPr lang="en-US" sz="1400" b="1" dirty="0" smtClean="0"/>
              <a:t>automatic trading </a:t>
            </a:r>
            <a:r>
              <a:rPr lang="en-US" sz="1400" dirty="0" smtClean="0"/>
              <a:t>of spreads in a fast and accurate manner. One or more market data feeds that contain market information for tradeable objects are received at an exchange. A spread data feed is generated in </a:t>
            </a:r>
            <a:r>
              <a:rPr lang="en-US" sz="1400" b="1" dirty="0" smtClean="0"/>
              <a:t>... </a:t>
            </a:r>
            <a:r>
              <a:rPr lang="en-US" sz="1400" dirty="0" smtClean="0">
                <a:hlinkClick r:id="rId3"/>
              </a:rPr>
              <a:t>Cited by 194</a:t>
            </a:r>
            <a:endParaRPr lang="en-US" sz="1400" dirty="0"/>
          </a:p>
        </p:txBody>
      </p:sp>
      <p:sp>
        <p:nvSpPr>
          <p:cNvPr id="5" name="Rectangle 4"/>
          <p:cNvSpPr/>
          <p:nvPr/>
        </p:nvSpPr>
        <p:spPr>
          <a:xfrm>
            <a:off x="4038600" y="1066800"/>
            <a:ext cx="4572000" cy="2031325"/>
          </a:xfrm>
          <a:prstGeom prst="rect">
            <a:avLst/>
          </a:prstGeom>
        </p:spPr>
        <p:txBody>
          <a:bodyPr>
            <a:spAutoFit/>
          </a:bodyPr>
          <a:lstStyle/>
          <a:p>
            <a:r>
              <a:rPr lang="en-US" sz="1400" b="1" dirty="0" smtClean="0">
                <a:hlinkClick r:id="rId4"/>
              </a:rPr>
              <a:t>How </a:t>
            </a:r>
            <a:r>
              <a:rPr lang="en-US" sz="1400" b="1" dirty="0" err="1" smtClean="0">
                <a:hlinkClick r:id="rId4"/>
              </a:rPr>
              <a:t>google's</a:t>
            </a:r>
            <a:r>
              <a:rPr lang="en-US" sz="1400" b="1" dirty="0" smtClean="0">
                <a:hlinkClick r:id="rId4"/>
              </a:rPr>
              <a:t> self-driving car works</a:t>
            </a:r>
            <a:endParaRPr lang="en-US" sz="1400" b="1" dirty="0" smtClean="0"/>
          </a:p>
          <a:p>
            <a:r>
              <a:rPr lang="en-US" sz="1400" dirty="0" smtClean="0"/>
              <a:t>E </a:t>
            </a:r>
            <a:r>
              <a:rPr lang="en-US" sz="1400" dirty="0" err="1" smtClean="0"/>
              <a:t>Guizzo</a:t>
            </a:r>
            <a:r>
              <a:rPr lang="en-US" sz="1400" dirty="0" smtClean="0"/>
              <a:t> - IEEE Spectrum Online, October, 2011 - 123seminarsonly.com</a:t>
            </a:r>
          </a:p>
          <a:p>
            <a:r>
              <a:rPr lang="en-US" sz="1400" dirty="0" smtClean="0"/>
              <a:t>Once a secret project, Google's autonomous vehicles are now out in the open, quite literally, with the company test-driving them on public roads and, on one occasion, even inviting people to ride inside one of the robot cars as it raced around a closed course. </a:t>
            </a:r>
            <a:r>
              <a:rPr lang="en-US" sz="1400" dirty="0" smtClean="0">
                <a:hlinkClick r:id="rId5"/>
              </a:rPr>
              <a:t>Cited by 13</a:t>
            </a:r>
            <a:endParaRPr lang="en-US" sz="1400" dirty="0"/>
          </a:p>
        </p:txBody>
      </p:sp>
    </p:spTree>
    <p:extLst>
      <p:ext uri="{BB962C8B-B14F-4D97-AF65-F5344CB8AC3E}">
        <p14:creationId xmlns:p14="http://schemas.microsoft.com/office/powerpoint/2010/main" val="24573127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7494"/>
            <a:ext cx="8229600" cy="6209506"/>
          </a:xfrm>
        </p:spPr>
        <p:txBody>
          <a:bodyPr>
            <a:normAutofit/>
          </a:bodyPr>
          <a:lstStyle/>
          <a:p>
            <a:r>
              <a:rPr lang="en-US" sz="2800" i="1" dirty="0" smtClean="0">
                <a:solidFill>
                  <a:schemeClr val="accent3">
                    <a:lumMod val="50000"/>
                  </a:schemeClr>
                </a:solidFill>
              </a:rPr>
              <a:t>Is agency necessary or sufficient for {C</a:t>
            </a:r>
            <a:r>
              <a:rPr lang="en-US" sz="2800" i="1" dirty="0">
                <a:solidFill>
                  <a:schemeClr val="accent3">
                    <a:lumMod val="50000"/>
                  </a:schemeClr>
                </a:solidFill>
              </a:rPr>
              <a:t>}</a:t>
            </a:r>
            <a:r>
              <a:rPr lang="en-US" sz="2800" i="1" dirty="0" smtClean="0">
                <a:solidFill>
                  <a:schemeClr val="accent3">
                    <a:lumMod val="50000"/>
                  </a:schemeClr>
                </a:solidFill>
              </a:rPr>
              <a:t>?  </a:t>
            </a:r>
            <a:br>
              <a:rPr lang="en-US" sz="2800" i="1" dirty="0" smtClean="0">
                <a:solidFill>
                  <a:schemeClr val="accent3">
                    <a:lumMod val="50000"/>
                  </a:schemeClr>
                </a:solidFill>
              </a:rPr>
            </a:br>
            <a:r>
              <a:rPr lang="en-US" sz="2800" i="1" dirty="0">
                <a:solidFill>
                  <a:schemeClr val="accent3">
                    <a:lumMod val="50000"/>
                  </a:schemeClr>
                </a:solidFill>
              </a:rPr>
              <a:t/>
            </a:r>
            <a:br>
              <a:rPr lang="en-US" sz="2800" i="1" dirty="0">
                <a:solidFill>
                  <a:schemeClr val="accent3">
                    <a:lumMod val="50000"/>
                  </a:schemeClr>
                </a:solidFill>
              </a:rPr>
            </a:br>
            <a:r>
              <a:rPr lang="en-US" sz="2800" i="1" dirty="0" smtClean="0">
                <a:solidFill>
                  <a:schemeClr val="accent3">
                    <a:lumMod val="50000"/>
                  </a:schemeClr>
                </a:solidFill>
              </a:rPr>
              <a:t>Clearly automata can have agency without {C</a:t>
            </a:r>
            <a:r>
              <a:rPr lang="en-US" sz="2800" i="1" dirty="0">
                <a:solidFill>
                  <a:schemeClr val="accent3">
                    <a:lumMod val="50000"/>
                  </a:schemeClr>
                </a:solidFill>
              </a:rPr>
              <a:t>}</a:t>
            </a:r>
            <a:r>
              <a:rPr lang="en-US" sz="2800" i="1" dirty="0" smtClean="0">
                <a:solidFill>
                  <a:schemeClr val="accent3">
                    <a:lumMod val="50000"/>
                  </a:schemeClr>
                </a:solidFill>
              </a:rPr>
              <a:t>, but {C</a:t>
            </a:r>
            <a:r>
              <a:rPr lang="en-US" sz="2800" i="1" dirty="0">
                <a:solidFill>
                  <a:schemeClr val="accent3">
                    <a:lumMod val="50000"/>
                  </a:schemeClr>
                </a:solidFill>
              </a:rPr>
              <a:t>}</a:t>
            </a:r>
            <a:r>
              <a:rPr lang="en-US" sz="2800" i="1" dirty="0" smtClean="0">
                <a:solidFill>
                  <a:schemeClr val="accent3">
                    <a:lumMod val="50000"/>
                  </a:schemeClr>
                </a:solidFill>
              </a:rPr>
              <a:t> without agency is comatose.</a:t>
            </a:r>
            <a:br>
              <a:rPr lang="en-US" sz="2800" i="1" dirty="0" smtClean="0">
                <a:solidFill>
                  <a:schemeClr val="accent3">
                    <a:lumMod val="50000"/>
                  </a:schemeClr>
                </a:solidFill>
              </a:rPr>
            </a:br>
            <a:r>
              <a:rPr lang="en-US" sz="2800" i="1" dirty="0">
                <a:solidFill>
                  <a:schemeClr val="accent3">
                    <a:lumMod val="50000"/>
                  </a:schemeClr>
                </a:solidFill>
              </a:rPr>
              <a:t/>
            </a:r>
            <a:br>
              <a:rPr lang="en-US" sz="2800" i="1" dirty="0">
                <a:solidFill>
                  <a:schemeClr val="accent3">
                    <a:lumMod val="50000"/>
                  </a:schemeClr>
                </a:solidFill>
              </a:rPr>
            </a:br>
            <a:r>
              <a:rPr lang="en-US" sz="2800" i="1" dirty="0" smtClean="0">
                <a:solidFill>
                  <a:schemeClr val="accent3">
                    <a:lumMod val="50000"/>
                  </a:schemeClr>
                </a:solidFill>
              </a:rPr>
              <a:t>NEXT:  Optimality </a:t>
            </a:r>
            <a:r>
              <a:rPr lang="en-US" sz="2800" i="1" dirty="0" smtClean="0">
                <a:solidFill>
                  <a:schemeClr val="accent3">
                    <a:lumMod val="50000"/>
                  </a:schemeClr>
                </a:solidFill>
                <a:sym typeface="Wingdings" panose="05000000000000000000" pitchFamily="2" charset="2"/>
              </a:rPr>
              <a:t> abdication of decision, but not oversight responsibility!</a:t>
            </a:r>
            <a:r>
              <a:rPr lang="en-US" sz="2800" i="1" dirty="0" smtClean="0">
                <a:solidFill>
                  <a:schemeClr val="accent3">
                    <a:lumMod val="50000"/>
                  </a:schemeClr>
                </a:solidFill>
              </a:rPr>
              <a:t> </a:t>
            </a:r>
            <a:endParaRPr lang="en-US" sz="2800" i="1" dirty="0">
              <a:solidFill>
                <a:schemeClr val="accent3">
                  <a:lumMod val="50000"/>
                </a:schemeClr>
              </a:solidFill>
            </a:endParaRPr>
          </a:p>
        </p:txBody>
      </p:sp>
    </p:spTree>
    <p:extLst>
      <p:ext uri="{BB962C8B-B14F-4D97-AF65-F5344CB8AC3E}">
        <p14:creationId xmlns:p14="http://schemas.microsoft.com/office/powerpoint/2010/main" val="9416293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Intention </a:t>
            </a:r>
            <a:br>
              <a:rPr lang="en-US" dirty="0" smtClean="0"/>
            </a:br>
            <a:r>
              <a:rPr lang="en-US" dirty="0" smtClean="0"/>
              <a:t>(not accident, not rote, chosen)</a:t>
            </a:r>
            <a:endParaRPr lang="en-US" dirty="0"/>
          </a:p>
        </p:txBody>
      </p:sp>
      <p:sp>
        <p:nvSpPr>
          <p:cNvPr id="3" name="Text Placeholder 2"/>
          <p:cNvSpPr>
            <a:spLocks noGrp="1"/>
          </p:cNvSpPr>
          <p:nvPr>
            <p:ph type="body" idx="1"/>
          </p:nvPr>
        </p:nvSpPr>
        <p:spPr/>
        <p:txBody>
          <a:bodyPr>
            <a:normAutofit fontScale="92500" lnSpcReduction="20000"/>
          </a:bodyPr>
          <a:lstStyle/>
          <a:p>
            <a:r>
              <a:rPr lang="en-US" dirty="0" smtClean="0"/>
              <a:t>THEN:  </a:t>
            </a:r>
            <a:r>
              <a:rPr lang="en-US" dirty="0"/>
              <a:t>HAL?</a:t>
            </a:r>
            <a:endParaRPr lang="en-US" dirty="0" smtClean="0"/>
          </a:p>
          <a:p>
            <a:endParaRPr lang="en-US" dirty="0"/>
          </a:p>
          <a:p>
            <a:r>
              <a:rPr lang="en-US" dirty="0" smtClean="0"/>
              <a:t>NOW:  search </a:t>
            </a:r>
            <a:r>
              <a:rPr lang="en-US" dirty="0">
                <a:sym typeface="Wingdings" panose="05000000000000000000" pitchFamily="2" charset="2"/>
              </a:rPr>
              <a:t> </a:t>
            </a:r>
            <a:r>
              <a:rPr lang="en-US" dirty="0" smtClean="0">
                <a:sym typeface="Wingdings" panose="05000000000000000000" pitchFamily="2" charset="2"/>
              </a:rPr>
              <a:t>choice</a:t>
            </a:r>
          </a:p>
          <a:p>
            <a:endParaRPr lang="en-US" dirty="0">
              <a:sym typeface="Wingdings" panose="05000000000000000000" pitchFamily="2" charset="2"/>
            </a:endParaRPr>
          </a:p>
          <a:p>
            <a:r>
              <a:rPr lang="en-US" dirty="0" smtClean="0">
                <a:sym typeface="Wingdings" panose="05000000000000000000" pitchFamily="2" charset="2"/>
              </a:rPr>
              <a:t>NOW:  mental states = BDI</a:t>
            </a:r>
            <a:br>
              <a:rPr lang="en-US" dirty="0" smtClean="0">
                <a:sym typeface="Wingdings" panose="05000000000000000000" pitchFamily="2" charset="2"/>
              </a:rPr>
            </a:br>
            <a:r>
              <a:rPr lang="en-US" dirty="0" smtClean="0">
                <a:sym typeface="Wingdings" panose="05000000000000000000" pitchFamily="2" charset="2"/>
              </a:rPr>
              <a:t/>
            </a:r>
            <a:br>
              <a:rPr lang="en-US" dirty="0" smtClean="0">
                <a:sym typeface="Wingdings" panose="05000000000000000000" pitchFamily="2" charset="2"/>
              </a:rPr>
            </a:br>
            <a:r>
              <a:rPr lang="en-US" dirty="0" smtClean="0">
                <a:sym typeface="Wingdings" panose="05000000000000000000" pitchFamily="2" charset="2"/>
              </a:rPr>
              <a:t>NOW:  </a:t>
            </a:r>
            <a:r>
              <a:rPr lang="en-US" dirty="0" smtClean="0"/>
              <a:t>risk analysis process =</a:t>
            </a:r>
            <a:br>
              <a:rPr lang="en-US" dirty="0" smtClean="0"/>
            </a:br>
            <a:r>
              <a:rPr lang="en-US" dirty="0" smtClean="0"/>
              <a:t>robot’s </a:t>
            </a:r>
            <a:r>
              <a:rPr lang="en-US" dirty="0" err="1" smtClean="0"/>
              <a:t>mens</a:t>
            </a:r>
            <a:r>
              <a:rPr lang="en-US" dirty="0" smtClean="0"/>
              <a:t> rea</a:t>
            </a:r>
            <a:endParaRPr lang="en-US" dirty="0"/>
          </a:p>
        </p:txBody>
      </p:sp>
      <p:pic>
        <p:nvPicPr>
          <p:cNvPr id="5122" name="Picture 2" descr="https://theanjananetwork.files.wordpress.com/2013/05/do-everything-with-good-intention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67200" y="3124200"/>
            <a:ext cx="4762500" cy="3571875"/>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http://www.techeye.net/wp-content/uploads/2015/12/hal_9000_quote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478" y="4191000"/>
            <a:ext cx="3535921" cy="23175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96348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Intention</a:t>
            </a:r>
            <a:endParaRPr lang="en-US" dirty="0"/>
          </a:p>
        </p:txBody>
      </p:sp>
      <p:sp>
        <p:nvSpPr>
          <p:cNvPr id="3" name="Text Placeholder 2"/>
          <p:cNvSpPr>
            <a:spLocks noGrp="1"/>
          </p:cNvSpPr>
          <p:nvPr>
            <p:ph type="body" idx="1"/>
          </p:nvPr>
        </p:nvSpPr>
        <p:spPr/>
        <p:txBody>
          <a:bodyPr/>
          <a:lstStyle/>
          <a:p>
            <a:r>
              <a:rPr lang="en-US" dirty="0" smtClean="0"/>
              <a:t>EDGE1:  Understanding intention</a:t>
            </a:r>
            <a:endParaRPr lang="en-US" dirty="0"/>
          </a:p>
        </p:txBody>
      </p:sp>
      <p:sp>
        <p:nvSpPr>
          <p:cNvPr id="4" name="Rectangle 3"/>
          <p:cNvSpPr/>
          <p:nvPr/>
        </p:nvSpPr>
        <p:spPr>
          <a:xfrm>
            <a:off x="4191000" y="1066800"/>
            <a:ext cx="4724400" cy="2246769"/>
          </a:xfrm>
          <a:prstGeom prst="rect">
            <a:avLst/>
          </a:prstGeom>
        </p:spPr>
        <p:txBody>
          <a:bodyPr wrap="square">
            <a:spAutoFit/>
          </a:bodyPr>
          <a:lstStyle/>
          <a:p>
            <a:r>
              <a:rPr lang="en-US" sz="1400" b="1" dirty="0" smtClean="0">
                <a:hlinkClick r:id="rId2"/>
              </a:rPr>
              <a:t>A plan recognition model for </a:t>
            </a:r>
            <a:r>
              <a:rPr lang="en-US" sz="1400" b="1" dirty="0" err="1" smtClean="0">
                <a:hlinkClick r:id="rId2"/>
              </a:rPr>
              <a:t>subdialogues</a:t>
            </a:r>
            <a:r>
              <a:rPr lang="en-US" sz="1400" b="1" dirty="0" smtClean="0">
                <a:hlinkClick r:id="rId2"/>
              </a:rPr>
              <a:t> in conversations</a:t>
            </a:r>
            <a:endParaRPr lang="en-US" sz="1400" b="1" dirty="0" smtClean="0"/>
          </a:p>
          <a:p>
            <a:r>
              <a:rPr lang="en-US" sz="1400" dirty="0" smtClean="0">
                <a:hlinkClick r:id="rId3"/>
              </a:rPr>
              <a:t>DJ </a:t>
            </a:r>
            <a:r>
              <a:rPr lang="en-US" sz="1400" dirty="0" err="1" smtClean="0">
                <a:hlinkClick r:id="rId3"/>
              </a:rPr>
              <a:t>Litman</a:t>
            </a:r>
            <a:r>
              <a:rPr lang="en-US" sz="1400" dirty="0" smtClean="0"/>
              <a:t>, </a:t>
            </a:r>
            <a:r>
              <a:rPr lang="en-US" sz="1400" dirty="0" smtClean="0">
                <a:hlinkClick r:id="rId4"/>
              </a:rPr>
              <a:t>JF Allen</a:t>
            </a:r>
            <a:r>
              <a:rPr lang="en-US" sz="1400" dirty="0" smtClean="0"/>
              <a:t> - Cognitive science, 1987 - Elsevier</a:t>
            </a:r>
          </a:p>
          <a:p>
            <a:r>
              <a:rPr lang="en-US" sz="1400" dirty="0" smtClean="0"/>
              <a:t>Previous </a:t>
            </a:r>
            <a:r>
              <a:rPr lang="en-US" sz="1400" b="1" dirty="0" smtClean="0"/>
              <a:t>plan</a:t>
            </a:r>
            <a:r>
              <a:rPr lang="en-US" sz="1400" dirty="0" smtClean="0"/>
              <a:t>-based models of dialogue understanding have been unable to account for many types of </a:t>
            </a:r>
            <a:r>
              <a:rPr lang="en-US" sz="1400" dirty="0" err="1" smtClean="0"/>
              <a:t>subdialogues</a:t>
            </a:r>
            <a:r>
              <a:rPr lang="en-US" sz="1400" dirty="0" smtClean="0"/>
              <a:t> present in naturally occurring conversations. One reason for this is that the models have not clearly differentiated between the </a:t>
            </a:r>
            <a:r>
              <a:rPr lang="en-US" sz="1400" dirty="0" err="1" smtClean="0"/>
              <a:t>varoius</a:t>
            </a:r>
            <a:r>
              <a:rPr lang="en-US" sz="1400" dirty="0" smtClean="0"/>
              <a:t> ways that an </a:t>
            </a:r>
            <a:r>
              <a:rPr lang="en-US" sz="1400" b="1" dirty="0" smtClean="0"/>
              <a:t>... </a:t>
            </a:r>
            <a:r>
              <a:rPr lang="en-US" sz="1400" dirty="0" smtClean="0">
                <a:hlinkClick r:id="rId5"/>
              </a:rPr>
              <a:t>Cited by 540</a:t>
            </a:r>
            <a:endParaRPr lang="en-US" sz="1400" dirty="0"/>
          </a:p>
        </p:txBody>
      </p:sp>
      <p:sp>
        <p:nvSpPr>
          <p:cNvPr id="5" name="Rectangle 4"/>
          <p:cNvSpPr/>
          <p:nvPr/>
        </p:nvSpPr>
        <p:spPr>
          <a:xfrm>
            <a:off x="533400" y="3534013"/>
            <a:ext cx="4572000" cy="2246769"/>
          </a:xfrm>
          <a:prstGeom prst="rect">
            <a:avLst/>
          </a:prstGeom>
        </p:spPr>
        <p:txBody>
          <a:bodyPr>
            <a:spAutoFit/>
          </a:bodyPr>
          <a:lstStyle/>
          <a:p>
            <a:r>
              <a:rPr lang="en-US" sz="1400" b="1" dirty="0" smtClean="0">
                <a:hlinkClick r:id="rId6"/>
              </a:rPr>
              <a:t>Concurrent Plan Recognition and Execution for Human-Robot Teams.</a:t>
            </a:r>
            <a:endParaRPr lang="en-US" sz="1400" b="1" dirty="0" smtClean="0"/>
          </a:p>
          <a:p>
            <a:r>
              <a:rPr lang="en-US" sz="1400" dirty="0" smtClean="0">
                <a:hlinkClick r:id="rId7"/>
              </a:rPr>
              <a:t>SJ Levine</a:t>
            </a:r>
            <a:r>
              <a:rPr lang="en-US" sz="1400" dirty="0" smtClean="0"/>
              <a:t>, BC Williams - ICAPS, 2014 - aaai.org</a:t>
            </a:r>
          </a:p>
          <a:p>
            <a:r>
              <a:rPr lang="en-US" sz="1400" dirty="0" smtClean="0"/>
              <a:t>Abstract There is a strong demand for robots to work in environments, such as aircraft </a:t>
            </a:r>
            <a:br>
              <a:rPr lang="en-US" sz="1400" dirty="0" smtClean="0"/>
            </a:br>
            <a:r>
              <a:rPr lang="en-US" sz="1400" dirty="0" smtClean="0"/>
              <a:t>manufacturing, where they share tasks with humans and must quickly adapt to each other's needs. To do so, a robot must both infer the intent of humans, and must adapt accordingly. </a:t>
            </a:r>
            <a:r>
              <a:rPr lang="en-US" sz="1400" b="1" dirty="0" smtClean="0"/>
              <a:t>...</a:t>
            </a:r>
            <a:endParaRPr lang="en-US" sz="1400" dirty="0" smtClean="0"/>
          </a:p>
          <a:p>
            <a:r>
              <a:rPr lang="en-US" sz="1400" dirty="0" smtClean="0">
                <a:hlinkClick r:id="rId8"/>
              </a:rPr>
              <a:t>Cited by 17</a:t>
            </a:r>
            <a:endParaRPr lang="en-US" sz="1400" dirty="0"/>
          </a:p>
        </p:txBody>
      </p:sp>
    </p:spTree>
    <p:extLst>
      <p:ext uri="{BB962C8B-B14F-4D97-AF65-F5344CB8AC3E}">
        <p14:creationId xmlns:p14="http://schemas.microsoft.com/office/powerpoint/2010/main" val="26688672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Intention</a:t>
            </a:r>
            <a:endParaRPr lang="en-US" dirty="0"/>
          </a:p>
        </p:txBody>
      </p:sp>
      <p:sp>
        <p:nvSpPr>
          <p:cNvPr id="3" name="Text Placeholder 2"/>
          <p:cNvSpPr>
            <a:spLocks noGrp="1"/>
          </p:cNvSpPr>
          <p:nvPr>
            <p:ph type="body" idx="1"/>
          </p:nvPr>
        </p:nvSpPr>
        <p:spPr>
          <a:xfrm>
            <a:off x="381000" y="1633536"/>
            <a:ext cx="3886200" cy="3929064"/>
          </a:xfrm>
        </p:spPr>
        <p:txBody>
          <a:bodyPr>
            <a:normAutofit lnSpcReduction="10000"/>
          </a:bodyPr>
          <a:lstStyle/>
          <a:p>
            <a:r>
              <a:rPr lang="en-US" dirty="0" smtClean="0"/>
              <a:t>EDGE2:  Constrained purpose </a:t>
            </a:r>
            <a:r>
              <a:rPr lang="en-US" dirty="0" smtClean="0">
                <a:sym typeface="Wingdings" panose="05000000000000000000" pitchFamily="2" charset="2"/>
              </a:rPr>
              <a:t></a:t>
            </a:r>
            <a:r>
              <a:rPr lang="en-US" dirty="0" smtClean="0"/>
              <a:t> Programmed-intention + autonomous-sub-intention</a:t>
            </a:r>
            <a:br>
              <a:rPr lang="en-US" dirty="0" smtClean="0"/>
            </a:br>
            <a:r>
              <a:rPr lang="en-US" dirty="0" smtClean="0"/>
              <a:t/>
            </a:r>
            <a:br>
              <a:rPr lang="en-US" dirty="0" smtClean="0"/>
            </a:br>
            <a:r>
              <a:rPr lang="en-US" dirty="0" smtClean="0"/>
              <a:t>(e.g., intending</a:t>
            </a:r>
            <a:br>
              <a:rPr lang="en-US" dirty="0" smtClean="0"/>
            </a:br>
            <a:r>
              <a:rPr lang="en-US" dirty="0" smtClean="0"/>
              <a:t>to castle, </a:t>
            </a:r>
            <a:br>
              <a:rPr lang="en-US" dirty="0" smtClean="0"/>
            </a:br>
            <a:r>
              <a:rPr lang="en-US" dirty="0" smtClean="0"/>
              <a:t/>
            </a:r>
            <a:br>
              <a:rPr lang="en-US" dirty="0" smtClean="0"/>
            </a:br>
            <a:r>
              <a:rPr lang="en-US" dirty="0" smtClean="0"/>
              <a:t>intending to</a:t>
            </a:r>
            <a:br>
              <a:rPr lang="en-US" dirty="0" smtClean="0"/>
            </a:br>
            <a:r>
              <a:rPr lang="en-US" dirty="0" smtClean="0"/>
              <a:t>sacrifice,</a:t>
            </a:r>
            <a:br>
              <a:rPr lang="en-US" dirty="0" smtClean="0"/>
            </a:br>
            <a:endParaRPr lang="en-US" dirty="0" smtClean="0"/>
          </a:p>
          <a:p>
            <a:r>
              <a:rPr lang="en-US" dirty="0"/>
              <a:t>i</a:t>
            </a:r>
            <a:r>
              <a:rPr lang="en-US" dirty="0" smtClean="0"/>
              <a:t>ntending</a:t>
            </a:r>
          </a:p>
          <a:p>
            <a:r>
              <a:rPr lang="en-US" dirty="0"/>
              <a:t>s</a:t>
            </a:r>
            <a:r>
              <a:rPr lang="en-US" dirty="0" smtClean="0"/>
              <a:t>pecific</a:t>
            </a:r>
          </a:p>
          <a:p>
            <a:r>
              <a:rPr lang="en-US" dirty="0" smtClean="0"/>
              <a:t>tactic)?  </a:t>
            </a:r>
            <a:endParaRPr lang="en-US" dirty="0"/>
          </a:p>
        </p:txBody>
      </p:sp>
      <p:pic>
        <p:nvPicPr>
          <p:cNvPr id="6148" name="Picture 4" descr="http://3.bp.blogspot.com/-9IfRdA6dikE/UPIeJYpvpBI/AAAAAAAAGd8/4ajCs-KvdwQ/s1600/gwy.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38799" y="457200"/>
            <a:ext cx="3133725" cy="2276475"/>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http://img.thesun.co.uk/aidemitlum/archive/01169/robot-chess_682_1169436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64606" y="2996488"/>
            <a:ext cx="6148388" cy="36060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32875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Intention</a:t>
            </a:r>
            <a:endParaRPr lang="en-US" dirty="0"/>
          </a:p>
        </p:txBody>
      </p:sp>
      <p:sp>
        <p:nvSpPr>
          <p:cNvPr id="3" name="Text Placeholder 2"/>
          <p:cNvSpPr>
            <a:spLocks noGrp="1"/>
          </p:cNvSpPr>
          <p:nvPr>
            <p:ph type="body" idx="1"/>
          </p:nvPr>
        </p:nvSpPr>
        <p:spPr/>
        <p:txBody>
          <a:bodyPr/>
          <a:lstStyle/>
          <a:p>
            <a:r>
              <a:rPr lang="en-US" dirty="0" smtClean="0"/>
              <a:t>WATCH1:  corporate intention</a:t>
            </a:r>
            <a:endParaRPr lang="en-US" dirty="0"/>
          </a:p>
        </p:txBody>
      </p:sp>
      <p:sp>
        <p:nvSpPr>
          <p:cNvPr id="4" name="Rectangle 3"/>
          <p:cNvSpPr/>
          <p:nvPr/>
        </p:nvSpPr>
        <p:spPr>
          <a:xfrm>
            <a:off x="3886200" y="304800"/>
            <a:ext cx="4572000" cy="2462213"/>
          </a:xfrm>
          <a:prstGeom prst="rect">
            <a:avLst/>
          </a:prstGeom>
        </p:spPr>
        <p:txBody>
          <a:bodyPr>
            <a:spAutoFit/>
          </a:bodyPr>
          <a:lstStyle/>
          <a:p>
            <a:r>
              <a:rPr lang="en-US" sz="1400" b="1" dirty="0" smtClean="0">
                <a:hlinkClick r:id="rId2"/>
              </a:rPr>
              <a:t>Five years of implementation of China's Anti-Monopoly Law—achievements and challenges</a:t>
            </a:r>
            <a:endParaRPr lang="en-US" sz="1400" b="1" dirty="0" smtClean="0"/>
          </a:p>
          <a:p>
            <a:r>
              <a:rPr lang="en-US" sz="1400" dirty="0" smtClean="0">
                <a:hlinkClick r:id="rId3"/>
              </a:rPr>
              <a:t>X Wang</a:t>
            </a:r>
            <a:r>
              <a:rPr lang="en-US" sz="1400" dirty="0" smtClean="0"/>
              <a:t>, A </a:t>
            </a:r>
            <a:r>
              <a:rPr lang="en-US" sz="1400" dirty="0" err="1" smtClean="0"/>
              <a:t>Emch</a:t>
            </a:r>
            <a:r>
              <a:rPr lang="en-US" sz="1400" dirty="0" smtClean="0"/>
              <a:t> - Journal of Antitrust Enforcement, 2013 - antitrust.oxfordjournals.org</a:t>
            </a:r>
          </a:p>
          <a:p>
            <a:r>
              <a:rPr lang="en-US" sz="1400" b="1" dirty="0" smtClean="0"/>
              <a:t>...</a:t>
            </a:r>
            <a:r>
              <a:rPr lang="en-US" sz="1400" dirty="0" smtClean="0"/>
              <a:t> Overall, the Anti-</a:t>
            </a:r>
            <a:r>
              <a:rPr lang="en-US" sz="1400" b="1" dirty="0" smtClean="0"/>
              <a:t>Monopoly</a:t>
            </a:r>
            <a:r>
              <a:rPr lang="en-US" sz="1400" dirty="0" smtClean="0"/>
              <a:t> Bureau has a staff of around 30 officials or more </a:t>
            </a:r>
            <a:r>
              <a:rPr lang="en-US" sz="1400" b="1" dirty="0" smtClean="0"/>
              <a:t>...</a:t>
            </a:r>
            <a:r>
              <a:rPr lang="en-US" sz="1400" dirty="0" smtClean="0"/>
              <a:t> the decision to impose additional requirements on the  companies—unless MOFCOM's </a:t>
            </a:r>
            <a:r>
              <a:rPr lang="en-US" sz="1400" b="1" dirty="0" smtClean="0"/>
              <a:t>intention</a:t>
            </a:r>
            <a:r>
              <a:rPr lang="en-US" sz="1400" dirty="0" smtClean="0"/>
              <a:t> was to </a:t>
            </a:r>
            <a:r>
              <a:rPr lang="en-US" sz="1400" b="1" dirty="0" smtClean="0"/>
              <a:t>...</a:t>
            </a:r>
            <a:r>
              <a:rPr lang="en-US" sz="1400" dirty="0" smtClean="0"/>
              <a:t> Two well-known juice brands, 'Minute Maid' and '</a:t>
            </a:r>
            <a:r>
              <a:rPr lang="en-US" sz="1400" dirty="0" err="1" smtClean="0"/>
              <a:t>Huiyuan</a:t>
            </a:r>
            <a:r>
              <a:rPr lang="en-US" sz="1400" dirty="0" smtClean="0"/>
              <a:t>,' increasing the </a:t>
            </a:r>
            <a:r>
              <a:rPr lang="en-US" sz="1400" b="1" dirty="0" smtClean="0"/>
              <a:t>company's</a:t>
            </a:r>
            <a:r>
              <a:rPr lang="en-US" sz="1400" dirty="0" smtClean="0"/>
              <a:t> control over </a:t>
            </a:r>
            <a:r>
              <a:rPr lang="en-US" sz="1400" b="1" dirty="0" smtClean="0"/>
              <a:t>...</a:t>
            </a:r>
            <a:r>
              <a:rPr lang="en-US" sz="1400" dirty="0" smtClean="0"/>
              <a:t> </a:t>
            </a:r>
            <a:r>
              <a:rPr lang="en-US" sz="1400" dirty="0" smtClean="0">
                <a:hlinkClick r:id="rId4"/>
              </a:rPr>
              <a:t>Cited by 4</a:t>
            </a:r>
            <a:endParaRPr lang="en-US" sz="1400" dirty="0"/>
          </a:p>
        </p:txBody>
      </p:sp>
      <p:sp>
        <p:nvSpPr>
          <p:cNvPr id="5" name="Rectangle 4"/>
          <p:cNvSpPr/>
          <p:nvPr/>
        </p:nvSpPr>
        <p:spPr>
          <a:xfrm>
            <a:off x="609600" y="4038600"/>
            <a:ext cx="7391400" cy="1384995"/>
          </a:xfrm>
          <a:prstGeom prst="rect">
            <a:avLst/>
          </a:prstGeom>
        </p:spPr>
        <p:txBody>
          <a:bodyPr wrap="square">
            <a:spAutoFit/>
          </a:bodyPr>
          <a:lstStyle/>
          <a:p>
            <a:r>
              <a:rPr lang="en-US" sz="1400" b="1" dirty="0" smtClean="0">
                <a:hlinkClick r:id="rId5"/>
              </a:rPr>
              <a:t>Multi-agent based hierarchical hybrid control for smart </a:t>
            </a:r>
            <a:r>
              <a:rPr lang="en-US" sz="1400" b="1" dirty="0" err="1" smtClean="0">
                <a:hlinkClick r:id="rId5"/>
              </a:rPr>
              <a:t>microgrid</a:t>
            </a:r>
            <a:endParaRPr lang="en-US" sz="1400" b="1" dirty="0" smtClean="0"/>
          </a:p>
          <a:p>
            <a:r>
              <a:rPr lang="en-US" sz="1400" dirty="0" smtClean="0"/>
              <a:t>CX Dou, B Liu - Smart Grid, IEEE Transactions on, 2013 - ieeexplore.ieee.org</a:t>
            </a:r>
          </a:p>
          <a:p>
            <a:r>
              <a:rPr lang="en-US" sz="1400" b="1" dirty="0" smtClean="0"/>
              <a:t>...</a:t>
            </a:r>
            <a:r>
              <a:rPr lang="en-US" sz="1400" dirty="0" smtClean="0"/>
              <a:t> Architecture of hierarchical </a:t>
            </a:r>
            <a:r>
              <a:rPr lang="en-US" sz="1400" b="1" dirty="0" smtClean="0"/>
              <a:t>multi</a:t>
            </a:r>
            <a:r>
              <a:rPr lang="en-US" sz="1400" dirty="0" smtClean="0"/>
              <a:t>-</a:t>
            </a:r>
            <a:r>
              <a:rPr lang="en-US" sz="1400" b="1" dirty="0" smtClean="0"/>
              <a:t>agent</a:t>
            </a:r>
            <a:r>
              <a:rPr lang="en-US" sz="1400" dirty="0" smtClean="0"/>
              <a:t> based on hybrid control system. </a:t>
            </a:r>
            <a:r>
              <a:rPr lang="en-US" sz="1400" b="1" dirty="0" smtClean="0"/>
              <a:t>...</a:t>
            </a:r>
            <a:r>
              <a:rPr lang="en-US" sz="1400" dirty="0" smtClean="0"/>
              <a:t> And the deliberative layer that is defined as “belief, desire and </a:t>
            </a:r>
            <a:r>
              <a:rPr lang="en-US" sz="1400" b="1" dirty="0" smtClean="0"/>
              <a:t>intention</a:t>
            </a:r>
            <a:r>
              <a:rPr lang="en-US" sz="1400" dirty="0" smtClean="0"/>
              <a:t>” has high intelligence of controlling or planning the behaviors of agent so as to achieve its desire or intention. </a:t>
            </a:r>
            <a:r>
              <a:rPr lang="en-US" sz="1400" b="1" dirty="0" smtClean="0"/>
              <a:t>...</a:t>
            </a:r>
            <a:r>
              <a:rPr lang="en-US" sz="1400" dirty="0" smtClean="0"/>
              <a:t> </a:t>
            </a:r>
            <a:r>
              <a:rPr lang="en-US" sz="1400" dirty="0" smtClean="0">
                <a:hlinkClick r:id="rId6"/>
              </a:rPr>
              <a:t>Cited by 54</a:t>
            </a:r>
            <a:endParaRPr lang="en-US" sz="1400" dirty="0"/>
          </a:p>
        </p:txBody>
      </p:sp>
    </p:spTree>
    <p:extLst>
      <p:ext uri="{BB962C8B-B14F-4D97-AF65-F5344CB8AC3E}">
        <p14:creationId xmlns:p14="http://schemas.microsoft.com/office/powerpoint/2010/main" val="2138112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Intention</a:t>
            </a:r>
            <a:endParaRPr lang="en-US" dirty="0"/>
          </a:p>
        </p:txBody>
      </p:sp>
      <p:sp>
        <p:nvSpPr>
          <p:cNvPr id="3" name="Text Placeholder 2"/>
          <p:cNvSpPr>
            <a:spLocks noGrp="1"/>
          </p:cNvSpPr>
          <p:nvPr>
            <p:ph type="body" idx="1"/>
          </p:nvPr>
        </p:nvSpPr>
        <p:spPr/>
        <p:txBody>
          <a:bodyPr/>
          <a:lstStyle/>
          <a:p>
            <a:r>
              <a:rPr lang="en-US" dirty="0" smtClean="0"/>
              <a:t>WATCH2:  Law regarding consumer automation and treaties regarding autonomous weapons  </a:t>
            </a:r>
            <a:endParaRPr lang="en-US" dirty="0"/>
          </a:p>
        </p:txBody>
      </p:sp>
      <p:pic>
        <p:nvPicPr>
          <p:cNvPr id="7170" name="Picture 2" descr="https://electrek.files.wordpress.com/2016/02/tesla-autopilot-ap.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9600" y="4114800"/>
            <a:ext cx="4495800" cy="2247901"/>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4" descr="data:image/jpeg;base64,/9j/4AAQSkZJRgABAQAAAQABAAD/2wCEAAkGBxMTEhUTExMVFhUXGB0aGBgYGBgaFxcYGBcXGBoXGRgYHSggGhslGxcXITEiJSkrLi4uFx8zODMtNygtLisBCgoKDg0OGhAQGyslHyUtLi0tLS0tLS0tLS0tLS8tLSstKy0tLS0tLS0tLSstLS0tLS0tLS0tLS0tLS0tLS0tLf/AABEIALcBEwMBIgACEQEDEQH/xAAbAAACAwEBAQAAAAAAAAAAAAADBAACBQEGB//EAEEQAAEDAgQDBQYEBAUDBQEAAAEAAhEDIQQSMUFRYYEFInGRoQYTMrHB8BRC0eEjUmLxFUNygpIzorIWU8LD0iT/xAAZAQEBAQEBAQAAAAAAAAAAAAABAAIDBAX/xAAtEQACAgAFAgQGAgMAAAAAAAAAAQIRAxIhMUFRkQRhsdETMnGh4fAiwRSBov/aAAwDAQACEQMRAD8AymtPkjNBhcFfVVFXndeezoEcHRcwqMYQDN/BQuJMSuvMNsqiKjFX0hEbi2iEsGnmq1KZFzMKSI0pBuFAUlSq6bSjmqRuki1Cja6OxkGyz2vM2JTra8CN1bDuQskpWsSHABMOxC7TInMgAdQuIgofvXReydInquspjdRGUcVE2K6MXAmIWlVps3QCxhtFkgKOxb8phqUxGHfVHA8QtZxYTyR2ubpopFTPD4rsFwBJkn5pBuBqbi+0hfTMrQEJmGDjJGi1mJo8LhOwqxEuFuP7J/BYKsH/ABENXrakaTYKjGN12Rd7lQoS4QLlcOJLRJBPBOUhMEaFXfRBCNBA4bESLqCu0FE7osqkNGu6CKnE7xbZWbVnZEDB97IDiQbeqSsmbaFwv4CVam8iSYvsl6uIcJsojr393S65QYDsgOxRIDYuU9RqwLqISrVoMZbaLlcgwY3TlYByGQDYKsAcN4KLhon+ZRIgPdxPMwmqNIRpPFI0iXOvYBx6rVkCwKyRGgAWXC1sSZsp7xK1sQbARzUQzSaNdkRtVsxZAF1b3I1UIUhqs2m3dJlmqlKd5KAD1GDZLVaJmQjPAtZVfUAtH6KIHTN4OydaRyEpQ0JuVV9O8lJWO5hr5KzX8Sl6LYElXa5v3oghlzQQkcZIs1M+9HkJS9R1iXWC0Qgx7uF0xhzEoNJjiZG/kiPOSNzw2QQwXO4eqM2oQNEChi5+IR4q78WJTYFS9w1GvBWZUIubTsh/ipuhvZP6qohpuPANoR24xptInksRuBzGGnpzTbeyyCMpg7lNBY3Xc3XdAdcyFMRTdos6tWc0E+gVQ2apq7FHNYLzzMQ78yI7EPExBhFDaNf3oHAoFSuFnVKxi4g6oFTGHSOiiNsZbWVHVxMLHGMdGtylTiIJJt1lVMLPUNxAjgjAt21XlMPVLnTOi0TXLQqmVmiaIUSDcS5RAlWVCNYvsnGEdUnh3hxB+5T3u7KTI44na6CwEmYgLvu7m8q1YwJEaKsg4pxfU8FUNdMu0Q/xHOyrTOt1EMsE6qzrRqgaCS7dX94SBBhVAcq1fAeKI1w5IdTDCZnwvquOaANUEFqViBolnvOt/LRGwok/dk2+l3Y9VEZzqsgEuV2VG6z+itiaAy3M6cktVoSLGPBKotRtlUTFoKmKILbBI0sIZ+IwN001kakxMnikkdDNBMKz2AAkn6wu0XDWNlelUnzCVuTL1PZ3OJONw7ZExmIIHhEhKYv2aDBnbiaVXkxxmOQIEorm95/iB5wfoUdwAgfei9Lwo0crM+ngwONvmmWUwO7zuUxWHd0i48Us4HWbLyNnWkHDw0EgWG6hxuwS76lo+5SdWpDo1SJql7TqhPy8FnAkunQC0c0w1RHcNRYZJ3M9ERlBoc7pZSnT4K7qZvxPmkqEMXTB8xdB/BguMeaexLcrZ56dUuJaToJQQB2AbERJK6OzG3BGn3Eo9BwkkmY0+qPSePNSZAcJhWi+WTwVK+Ce7WAmxWIFghVqjtTPRNsHQu7AniVFX8Uefkoqg0GAMkxBAIAjeRqrtk8YWHkDC5wOYn+bmNBGi5hq4APwydeJ/VTUeATZ6ERx6WlcxtC0foFiCjmPGT9+Cd90IiAR0KKQ2wppERJieIHpoj5QNwRxBFzwEpU0KbiHODpaZFzE8+U/JdxDxrxPiLnnsm4oLZeuzMMxiAdyBEW4qrK4EODmlrSCRqeOg1XS0CDl1+xIVajXGQAq4lqWr4+kc3eBBPdveJI06jyUpY2mGi88gD6WVfcGADc/JGOEIsLceam49C16jlHtBg3gkaEHN/xVKnaTHWLrRNwR/bqg0KImSZ/txT/ZmCfXe5jC1uVoJzTEEkbeClT4OkYt3qZ2JxVItkvaTsPPUag2XW4mwIBI4CJW4/2faNcRh29AY8JcFw9lUB8WNpA8g35Zyt1XH3H4bfP2fsYzcQ4/5bgP9TZ8tPVUzHMQNTxPyEQT1W2cHhBrjSfBrf8A8lVy9njXE1jvoIt4U0ac13NfBl59n7HmqzKrSGsa5/ElzRA4eKLhIiXA5gZgkuykcLX42VsRi6ba5Ic99GLNJcHA7QRCbb2lh9sOZ5mo7/7GqzryL/Gk+H2/Ili8TWynI1pm4cDcGIBAIIsq08bVhmZj89u8S2xJ1+wtEdqsBAbg6ZJ2LHT5Zyr1q7qdVlZ+GDWgHuZA2mZ4y03m+sro8ZF/iu9n9vcSrY+qP8trpIIANwI0IBOh3Rm4gEiWOuNBBAPC5Gq9LR7QxLg0swTADF4AtsdRNlahj+0HiWUKIF4OmhIOr+IWXT4+zL4Nc/8ASPORUdZtMjmQ4+jAUZvZ1Ux/CfP+l+v/ABTmM9o8ZTeWVcrCLxlFxtBvbmkT7SYs399A5NZHnC5ylDY7x8JN6qu/4BvwZpkB4LXEEgGRPmh3IEA8/wC61Pbal7x2HJvNOetv1Xm3UiNZtuCZ+/NacYo8stKo1PecNUWi6+t0hg8G59y90HUTHqIKYqUu9lzOIHCBpt3Roio9TFsPTcI6nXxN1n1sMDLiTvbidFyjb/Mc7hmgwf6YAt9+N2F3/uN10LRHHaD6paT2ZagW4Z2gsN+KadDRdWdiTMANniCRPmCla1YSLEnfQgeFxPoiisu2SrVRYBCw+PDgdWiY+HXysAjOe25yuJ4xopRaK0I1MM+fiK6nszTefMO/RdVqWgrRwocSS0fWUv8A4aS34Q2dD+y1atYSYmIvH0VqR0LrCBAOqzY0Y2Gw5zBknfaN44J78BlM3kDknqLRmvGg8b7I1JlyYHAcLKsqMwYFx+Im/wCWV1uGIGlhpFyU/UJbxM8NFWZ1EcBv5IsKEGudIn5JwN30+vRFdXg5QD9FxjwTdA0Vw4A1C5isS2DBuVCxhNnfRCxDLTKSJTqGTAAAHh1Wz7IOmrUH81I/+Wnr6ry+IaWgkWhvUyvQewVeasf0ETNpBbI9fRMPmRuG0voecrEOaDEQB4mw/deh9juz6NVtY1WZ8kEXNpDpAAPJeaqNDSReZPoSP0K9T7B12/xw9wAIbckCfinXxWMKs6s+t4ltYLryDs7OwmMovdhmmnUaNDN7GAQSRBvcJz2ewFBmHo+9psL603c0E94FwEm4GUDqUPspuGwTS337H1KhDZBENAmCYJygSTJ1Ve2PaWg17WspMre7ALXSIYeRgxEC69Cyx/k6s8EviTeSGZx3X6/MW9lcD7rHVqLhOVlidxnblPkU5V7FAxVHE0L0zU77Ro1xluYDYTY8Cp/j2E9+zEe8gmkWvGV5Iu1wmBsZCyexfaH3NepMmi97jpcSSQ4A8tR+iLgqXmay4025JO6269fc9LiaYonFYoNzPAAHINps+rr+CT7POMxFA5n0HCoD8Yu0XBGVog9UhU9rWDEPIaX0ajQHNMAyAQSBobQFX/1HhqDXDC0S17tXO0GsbkmJNtFPEje+gLBxUqy66U+nl5Hoa4DMPRDsT7mGtaXCO8Q2I73gSqYKn73DMDKxZ/EMPGrwHvOxHxC6zcN2q9uCp1H4YPYyGy4yTAj3kZTbaeaxcR7RudSNJrAzvl4cDdpzl4AEbTCXiRW/QIeGxJaLh76DXtziw+sGAEe7EEkROYzblbXmvPMWh21207EBudjA5v5myCRGhvpuswC/Cy8uI1KVn0/DwcMNRa2PSe1+LFOng3nenG+4ZwWKKpcSbxK1fa55/DYJwu7JabCcrLrwzO1aznZWgEg3O3jK7T3/AHofGm6r/fqz2HvIAEgeKTxmLyyLARAgrzj6rye+4F0a8b/JXNcGAxmZw/M42B1JAQc7s3oPurRp4yVWmIDZ+yu9nVA5sF2Y66QPAJiuzLlytGsffqoirGA7WQWlkmNlqVWAgAgQkG4IG4Ea6/RRUUIgg/Y4BcZVBc6UX3JOxPy6JVuCJk3JsIHyVQBm0Cbybrq66jUFg3RcVQhKzGsIIMwDFtTl1hXw9Ak5zqRb0vfxRTQa9zXEECDpwIv12TIA1vpF9QLQLeCLKhOi65AnTXz32TTGEWa0xxXWjLoeqv79Q0UFJ209f3RKdIG+UyrjEcLnnCI2rzChoCGwLAR4XQxRvI/ZMgzxV8thJ9FBQlVbsDprZDq0+5Li2PC/qmXUr2OqXqU3byUELupsy6XgBP8AsiwMxNMcQ+3SUs6kTsRppHzTXYrC3FUdNXDzaVqO6N4fP0foed7UEVqv+tw/7ilgU5282MTXHCo71cT9Ug0rhLdn3IP+KLn5rZ9ne2mYcvzUs+cAEzEN3EEQZ+iwy7fyXFRbi7Qzgpxys9NiMBha5nDVRTfH/Sq90eDXfuei9J7P+zNJlNr6jA+oRPeuGzeANOq+ag6r7B2PjBVo03t3aJ5EC4816sDLKWq1PmeMz4cEoydF6vZtFwh1KmR/pH0C8Z2hg8Lg67i8PqGA6lS/LFx3nHUAg28LFe8C+de3Wd9fPkd7trQwPjukgnNB8SR0XTHSUbrU8/gXKU8rboU7T9o69eQ52VhHwNs2Oe5WSHKgOngo3ZeFyb1Z9uMIwVRVBXET99FwHmqNcrcwg0b3tif/AODCG2kctBHqF5HD4N8Nkw03O0j917D2opl/ZuFDRJLoE31n9Fk4XBlkucZdEDgPuAvVLfsfAxVr39WZWF7Nf3nuFzPgNkwykcr25mAG33CdqghpJJcTG0botPDNJBdYN29B1WbOdBsFQFNgIuSLmOKapUSbmeJKtlbaSPDYIpcCLu8rAIsRB3ZxnNmI62VqlOpYNiOJKb90Hb2+7qNogGbu5H5qITxecaTYbBMYI5WyTBO51RMpNxA4kyo4f0z8lECfUJNnFRXDHcG+aibZCJxkG8gbeCsMaCLT1kffksuliQ0SHg9T6Ai64wl0kg9P7LFBZuCpF5MdCrBxi4EcpmOixqDg299Yi0SmPxVMmxLT97haobHyWm9xyKJ7zcCBxkJA4m2ubwv9Uu6sJs+OQNx0ATRWa342+XN47KhxM7z1+SzGVLkB/PZFwtNxJOo9B1WWyNWhU4E9fu6lWu6bBJU3mQAAfCI9UY6kx0RmEZbUP5vIXUwrgMRhyB/mAeYIt5pMm/C+ghEw5Aq0Twqs2g/ElPU3hfN39BD2pEYusP6p8wCsk6La9s2xi6nPKf8AsCxGn747rnP5mfYwHeHH6L0O8lo9g4BleqKTqmSQcpiZOzfn5LMJ1Xpsd7MmjhmYllR+cBj3CwyggEkEXsSFQi3rWxY2IopRum9EOVuz8Lgb1P49Y3aw2aOBLb28Z8Et2T7VVRiM1QjI8hrmgQ1o0Bbwj1HRExXYZqYN2Lqve6uWZ7kRlBBAiP5E832cw4fhhlcW1GuLpc65DGuFxpqV6Knf8dEeHPhZX8R5nqu2uhq9ue0NJtF/uqzHVCIblcCQTabcBdeG7L7crUPhdLDqx12npt4hbPbns2KNam9jZoOe0Obc5ZcAZOpafnZbmH7Hw4xT2+5p5fdMIBaCAc9QEieNvJMlOculGcOeBhYdJWnrx2MTtXE4J+FNZtJrazu6GgwWOm5gGI3mLrybT1svoGFwzHYil77C06ADX+7E0yHvlmobuBMSs/20p4k0+/Tp+7a+Q5lzGjQ6bjXa0ws4kG1m/o64GMoyUFz1f2XU8ewrudVBXSZOl/kvMfQPV46qf8OwzpiKpBPL+IPoFnNxdzfQCN4H6pzFieyqczaqfUvH1XnPxAAIm5MAWsu8+Poj4eNo39X6jpr98cGgmPQD5rtN5c716nRYdPFQ5xvt4ZW/uSUV1ckalsnYjfZZo4cG3SucxM8Aje85H6dAFj4evlEAGN5FkyMUemwA25poUa9OvA0BR2YgEy4xy09VhDEPBkN/XyKOXPO5Hr0IKtRNZ+JYRvyAKG2qY0jqsyo+LEwutzjcRxGn7KpkamaeHmuLIPabhb3fyUUNoyqtTLHdsNgJ+RRWVtckzwcI9TZNNpbkT6W6BEdRZERlPIT6H91HKhBtMmSZaTwcIKEcG8uGYHKNBEzzndafu27S6OvjIiy4ckaev7rSfUbEGMc0kRUI4BseZko9Mu4NmAYIJIHmivqgaSRxL/pCX92bmWmd502uZTZBqdUkyRA46ackeniwQOHBZz5+Eann8kVtTKcoN9IufQBcnqyRqsrgX++i67EmLDXnos9te978SfoIXGul0wQY4zA5CFUNmpTPTxVy05mXmHsPk4LNwx2EjmSLq+Lq5WyLmQdeF1HbA+dDvt2IxTjxa35R9F50L2/tP2K/E1y5j6bWhoaS4nUEnhwIWX/6SA+PF0B5H5kLeJhycm0j34PiYLDjFvg8225jiQB1svqWNxzW4inhXwWVKRaRzu0DqA4eS8gOwcMwy7H05H8rQCDx+MqrG4Z1T+NiqrnaB7XZrC4N2y31ThqUOncxjyw8RrelfDPXMxgqV6+FtkbRDY2kyHf+TR0VPftBwJcQNQZIt/BOvUQvH9qOwjBNEV8Q+e83MWmP9WTiFYYzCC/4KqfGqQumd80ebJDi+3lXLN2n7QCli61N7g6g90g2IYSBf/STr58Vou7aw7cUXmszKaIEgyJFQmLbwV5Gp23hm2HZ7P8AdVJ/+JSXaXtHLIp0KFEm0hoc4f8AJkeilKS59SmsLentW69zfxlXAl7Pe4mtWb3tS4hpMQdBz0nZX7Q7bw7cMcNh3VKua0unugmTcgHkAAgYb2nNmtw9AOFpI3FibAb8ESp7VYkGAygPAOP1t5LNr9X5N5lpfHWS/pHmRhah0pvPg1xR6XZOI2o1f+DvnC2n+1GLktL2NiDZmx0Inr5ILu38SdcUGjk1v6SueSC6nd+Mfl3fsOYnDPZ2Zke1zXCrOUi8F1rdV4vEYEkG7wQNHDKCY4hehfjalUZX16lRs6RaRyV8rR8T3cgmT6HhxGpO78zxmDwtUANyls3MRJ4b3H6LScx7TLg4Bo1cIE9fu69OXwIAJB1iJHks+tSkw1xi8h2nVVnOqMZmLBdBLSB4+piyPSxFP8hHQfNaX4dlhYkaiRHI3WdjcCB3mtPkT6NukA5xBIsT42/VMYbENj4g48pWWMM4WeRyyZreMmxR/wARaKbQY5XnjB1UNmp76m7WCCqtpBo7gEHUCFmmq/cmdhlt6LlHHcZaZ1/UcFFZofiKY1t5qLorj+SedlFEIMxbjJLS63Eg/wDaV0PnvSZ4SSQOOU/ReRdjHA2L2nnePqmcJjXOMOlxH5h8Q8RbN805TFnqKdSfzAgHQiCfJMCkCLEg7aT579QsRmJj81p3noJ3Cbp4sgXgxpAtCwxH3UgJMCN7W/YpetQB003vbTVM4auDvHLj98Fz8O2S5pI4t2g7x+iy0yoxamIc0xbKT9+BUZLSTOvEj+/ktV+DYe813e4adQSsXFYF4kCJnidDseN9xxW0gDVakXNRpnQCR8vmr08xjvNiLC9j48fuyy3sIdd2bpHzTge1nlclw+p9EUBpZX6bcSI9ZV6FAzc3NoBAEeOqDRxzHMNhlbvm1OwkHkSlXdquZfK2NiNANok6QmjSdam03DNucuYzuJTDKTAJLA2NjH1CwWduGZ7keJnymE7Q7SY5wIgnkSI9UUdM8nybLKDTMAD70uukkXJsdo+SUpYyT4enorDFTvIFu6fpxSkZbBuw8DNJneCPWVUl4MgjW1pnxurfiKZM76RcH11VWVADOgF9oBO/jqlIycr0hm+HM4tFtt9TsFidrYVwaZAF9NbQFusxUOO8AW+qw6+JfUzl8CHENifhmB4my9NaGLNlnZ5a+A4xqNY5iOIHHgh1qL2mbGd7eoiQjNxtgHP702kXjcGNueyaDL2Ol+Z/XRednSzKD2lxb3p6zBOxnqP3XRgzM+8JbzEHrGqarVGzbqTx8NB0XXVibNueJJ0KxYWdaxrb5jHIG/zJTNNg4A+FvNK1awaLuE7/AJR6fVKVqkiG1Bw+J30UNm0KepPmD92Q/ct/LvqdR1PDks1jRIzVGztc+aYpvOwnm3X01UysY/CAWgW4RZVfhY1J5Qd+HgusrnS4HEj0RTiAbbb6IsRRo1bd3Mwq1IEkd0To0CT12TDnsdaY9Cl61IcNOPHxSVFyTEDvciRPkQhim7l4OA9DC7Sp2sZ5/umAeJafApsqAPwrifjI5ZVE0Twdbx/dRI0eTeyIaBU4i7jEbXpmAgswdPXvNOsZgSfAAE/3Tja7hIfEEwHXtPHghVcOQ7vC+2h62utJnKirad+6AdpL7nkQRp6pc9pe7IBYQeGY7c9yj4qmQ0OIEgwCDDoOgMG/UfJFw787Rnbm8WzHpI81NkGGJkAgN8iPrryTtCsZnj4/UpGhTANmPZxEFzeG4/VNU2nfQ6bxz++KzZo0K8mSHelvAjYpcvaQC4wZyxlbc8J0B4ceS6CWkbgndXxTQ4EgQSLj6E/VFk4ma7s5pBdSyOH8phrgeBDgsiu+uHZcjWHaWg9ZE256LepUJIBa6dP6hwDv5hzXXdwmnmBPC58Rc3nzHNaTBI83/iLyQA5pYNwGi51dEWmNOACYNWrIDntbpMtzAAyZIaL2haNWnSscoHEWAnhM2VMWGuawwGnJe8kZXFo0jgtWyaFxjGT3A4Dl3J3nh0RXYkkD+IaZ1+KQfoQst78pu7wIvI5FU98Dfbnvy5qtgkbDWAwHVSJJNu6J5/smww3AcYHMwedrQsFvaYAs08p08coCL/iLh8W9w1tvmUWzWhqU3wcrGO57AzuIT2IHeDIEcyYJA1v1WV2fUqFzqhFmgZf6nOFr7xc9Ff39u/rtlmZ8lWwNF+GaJIbsNLak3slcRhQ02sTJJkzpprotKgAWEgw4Bv1KzGVHvDS6mREjUEkTrb5L08GAnu3Nd8cjgdY53iJV8ViheCSQNcxA4TE/ugVagF7E3sLxzWfXrwJnbXXcac147Zuh+njHAWkjYETPM5vhCq7tJzTLnzyALhfbhHILAxWNJPdLjO1vW6XqYh2heRbQRC2rA9AO16kiLgcQBHl8grNxmY9+54QG+ZhYDcUTADXW4Sj5CBmLiBwmT1J06J1KjfY+keA8SDfo+UZmYCRlI4hzp8tlgUq5cSAAQBfSI5l1grDFNYRLH8oLY8wEUx0PRUsadLH/AHEkJpldp1nrqPSV55naM/kPXKfkmm4kT8MjhMx/yA8lliegphjrdwnm4gwNrtuu5S2AW22Mz0mFkfimaNmeF9BxTNHFkQCZadQbjprfkgRgtaTYOB5RB6ErtSkB+V3pr4Sht1lvdnjpGuqK85xrfgfTVViVbTEaHyCioaJ/lnn9lRNjR5b8SWgBwLgRDp+IZbTHECDzhWrVnUyHOh9JwkOgGDx5bKB4fTB0I0PCdA7i2R0XMOwwWObrdvIxcDYggacls5hnYgkR3SHCwuQb8CflCDghSh5DjTLWmQJkGRNoBjqlcPTyh0wGz/tB2I4eaPgnTUa06mWHezxlg9SCDuhoguF7Vhwa+r3Zs67SPOQVre+a12UWJFrh1OoORgQei8o0B05JBIuwwZ5jj80XAYyIDiYGkXLT4G8clNEerLbWmDaDpbgdQQjNBO4NiD9J4f3WazFGxcczT+YWkcxs5OUb6GZHXgscmi2WwOm0fQxzS78gAz5g4R3wRrxkg+SZrukQDDhodudkm6pIAeBJkP8A5TwcDskBv3THtsSXRsQC4eGkrG7RFMDIXFtRma7hYg5SJImBM+a5iwaRBa4iIgnSDpJHz80fGP8AeAZxLXNBB3adxPI/JKZCf4YuEENmD3mwR4kajxhZFcZXQ4yeAH1lOPpOpEOY6RoePmNxyQcVjA+z2tkbjcLRkBRqTYDyjzunqLLDMWum97nxHNLtqTEOHgBEeWqewzRJqOOYMGbKNCRZo0vLo9UMtTYrSGNbN9XBusnYeEAE+KUzvb8IDJsJuRrv+iXp4p05n668Opj6qtUuqEg34OGnh48gihPS4UEZd7C/mg4puWoLwNf1RcK7uiL5Wg24wlq9QuIJPhPBepbGBDFuABboN+fIrIx8uIiY0HDlbwnzTZkyLEh0aSZnW+6qMPElhzndxdIHLWF5UdGzNFEj9TI9NSpSfOppwDuyfUAJ3F036Gp/tZBM85IQahAEOJ5yGmPmtGbKVqjLEPJHMlviIypcEOOvmDH/ACH6J0YWmRIcecADrYwPGFwYQtHcqyNgJk8uCrRAqxmIcW6SC7u+f7KGlAylxvcAukTyIGhRcPSdmh1Fo4Esm+xMWN1Ax0Emkw72EehVZAKeHgSSRPD+y6Kjj8GYxqdupRWUGucckA/ymJ6ED5rjveA/9Mtg/wBTSjcKLUqjhqZ6x8lp4fHaTI56+aRpmm6RDqZ37wyk8xt0V2UXA636RHEagqaNKjWbjhmgOidQTE+dinqeI0tceax24wCxEciARHhsmaHaDNTA4behWaE16deQDP09FFnOxLSZ+gUUNidJoe33jGgTdw0HOECqwZSbxcji1zTMjjoootAjLxksqBzTAeJHAg7EeKa7PIJY8NAcCBO28GN/hPkFFFoANYMytqNkZpEbBw4bgEEeqHjcGTDog8QdVFFl6alHUmCxTh3NZ0ncjaR816TD1gKbSfzR4jNED1CiiGRf8RlgmDeDbU7FHqUZEHQmRxBOokLiixHVWMdSlWkIgjSw8f5T97pKtgqoDXMNtdRHMEEqKLSQitbDyY+HOJ8PswsHEkh5BEG08OC4ouiBnGPjpqeHgE1icSW02MEy/vuJ4XDR5Sf9yiikiLPxTmBji53wghgMAiTBMWA0sL22R6NY/E499wcGACA0aOjbePM8FFEsD1HZmGmkLwcrSPLRUpiWHbKZCii7rYweaxBIEtjO9zmtHC5Dje0m480JlAa5oLfiaATB5EwItzUUXnZpjR7RY+G1BJ2Lrz1aJR8VTyBudgDCYBmY8IuD6KKK4IGOz6hP8N4daQHDUazpGm1lwU4MPYM3ER6EGVFECGoVAe6QTHGHf+SlfA0yQ4DJN5G53MahRRZNDeJpPDJLgW3s67YB2tPnKVquDoYQWuiRkOV8RMAg5T4GFFFR2Bi+Iwj2DMKmccXDvCNZ4+qHTxbmNLmvaWc2Wk8RqootLUmGZiS8Q1rJ/lGYdQdEWmKd8zYOkElzeexKiiGZYRmEaR3RbaIAUUUUdKP/2Q=="/>
          <p:cNvSpPr>
            <a:spLocks noChangeAspect="1" noChangeArrowheads="1"/>
          </p:cNvSpPr>
          <p:nvPr/>
        </p:nvSpPr>
        <p:spPr bwMode="auto">
          <a:xfrm>
            <a:off x="155575" y="-1538288"/>
            <a:ext cx="4829175" cy="321945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174" name="Picture 6" descr="http://cdn.ruvr.ru/2014/06/28/1505975276/46252816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00" y="3968749"/>
            <a:ext cx="3181082" cy="2540001"/>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descr="http://i.dailymail.co.uk/i/pix/2011/05/10/article-1385566-0BFCD9B000000578-522_634x427.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685800"/>
            <a:ext cx="3846761" cy="2590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37364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Intention</a:t>
            </a:r>
            <a:endParaRPr lang="en-US" dirty="0"/>
          </a:p>
        </p:txBody>
      </p:sp>
      <p:sp>
        <p:nvSpPr>
          <p:cNvPr id="3" name="Text Placeholder 2"/>
          <p:cNvSpPr>
            <a:spLocks noGrp="1"/>
          </p:cNvSpPr>
          <p:nvPr>
            <p:ph type="body" idx="1"/>
          </p:nvPr>
        </p:nvSpPr>
        <p:spPr>
          <a:xfrm>
            <a:off x="381000" y="1633536"/>
            <a:ext cx="3886200" cy="2786064"/>
          </a:xfrm>
        </p:spPr>
        <p:txBody>
          <a:bodyPr>
            <a:normAutofit lnSpcReduction="10000"/>
          </a:bodyPr>
          <a:lstStyle/>
          <a:p>
            <a:r>
              <a:rPr lang="en-US" dirty="0" smtClean="0"/>
              <a:t>WATCH3:  Complex, learned, diverse tactic selection in </a:t>
            </a:r>
            <a:br>
              <a:rPr lang="en-US" dirty="0" smtClean="0"/>
            </a:br>
            <a:r>
              <a:rPr lang="en-US" dirty="0" smtClean="0"/>
              <a:t>virtual worlds (cognition)</a:t>
            </a:r>
            <a:br>
              <a:rPr lang="en-US" dirty="0" smtClean="0"/>
            </a:br>
            <a:r>
              <a:rPr lang="en-US" dirty="0" smtClean="0"/>
              <a:t/>
            </a:r>
            <a:br>
              <a:rPr lang="en-US" dirty="0" smtClean="0"/>
            </a:br>
            <a:r>
              <a:rPr lang="en-US" dirty="0" smtClean="0"/>
              <a:t>and/or</a:t>
            </a:r>
          </a:p>
          <a:p>
            <a:r>
              <a:rPr lang="en-US" dirty="0" smtClean="0"/>
              <a:t/>
            </a:r>
            <a:br>
              <a:rPr lang="en-US" dirty="0" smtClean="0"/>
            </a:br>
            <a:r>
              <a:rPr lang="en-US" dirty="0" smtClean="0"/>
              <a:t>Bio-</a:t>
            </a:r>
            <a:r>
              <a:rPr lang="en-US" dirty="0" err="1" smtClean="0"/>
              <a:t>philic</a:t>
            </a:r>
            <a:r>
              <a:rPr lang="en-US" dirty="0" smtClean="0"/>
              <a:t>/-</a:t>
            </a:r>
            <a:r>
              <a:rPr lang="en-US" dirty="0" err="1" smtClean="0"/>
              <a:t>morphous</a:t>
            </a:r>
            <a:r>
              <a:rPr lang="en-US" dirty="0" smtClean="0"/>
              <a:t> </a:t>
            </a:r>
            <a:r>
              <a:rPr lang="en-US" dirty="0" err="1" smtClean="0"/>
              <a:t>sensori</a:t>
            </a:r>
            <a:r>
              <a:rPr lang="en-US" dirty="0" smtClean="0"/>
              <a:t>-motor choices in</a:t>
            </a:r>
            <a:br>
              <a:rPr lang="en-US" dirty="0" smtClean="0"/>
            </a:br>
            <a:r>
              <a:rPr lang="en-US" dirty="0" smtClean="0"/>
              <a:t>physical worlds (attribution)</a:t>
            </a:r>
            <a:endParaRPr lang="en-US" dirty="0"/>
          </a:p>
        </p:txBody>
      </p:sp>
      <p:pic>
        <p:nvPicPr>
          <p:cNvPr id="8194" name="Picture 2" descr="https://pbs.twimg.com/profile_images/555107327620042752/xS_ft67a.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24200" y="4398135"/>
            <a:ext cx="2133600" cy="2133600"/>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http://vignette3.wikia.nocookie.net/memoryalpha/images/9/9f/Data_with_pipe.jpg/revision/latest?cb=20120823005940&amp;path-prefix=e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28256" y="3483734"/>
            <a:ext cx="3048000" cy="304800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4621369" y="188890"/>
            <a:ext cx="4488286" cy="2677656"/>
          </a:xfrm>
          <a:prstGeom prst="rect">
            <a:avLst/>
          </a:prstGeom>
        </p:spPr>
        <p:txBody>
          <a:bodyPr wrap="square">
            <a:spAutoFit/>
          </a:bodyPr>
          <a:lstStyle/>
          <a:p>
            <a:r>
              <a:rPr lang="en-US" sz="1400" b="1" dirty="0" smtClean="0">
                <a:hlinkClick r:id="rId4"/>
              </a:rPr>
              <a:t>Embodied agents for multi-party dialogue in immersive virtual worlds</a:t>
            </a:r>
            <a:endParaRPr lang="en-US" sz="1400" b="1" dirty="0" smtClean="0"/>
          </a:p>
          <a:p>
            <a:r>
              <a:rPr lang="en-US" sz="1400" dirty="0" smtClean="0">
                <a:hlinkClick r:id="rId5"/>
              </a:rPr>
              <a:t>D </a:t>
            </a:r>
            <a:r>
              <a:rPr lang="en-US" sz="1400" dirty="0" err="1" smtClean="0">
                <a:hlinkClick r:id="rId5"/>
              </a:rPr>
              <a:t>Traum</a:t>
            </a:r>
            <a:r>
              <a:rPr lang="en-US" sz="1400" dirty="0" smtClean="0"/>
              <a:t>, J </a:t>
            </a:r>
            <a:r>
              <a:rPr lang="en-US" sz="1400" dirty="0" err="1" smtClean="0"/>
              <a:t>Rickel</a:t>
            </a:r>
            <a:r>
              <a:rPr lang="en-US" sz="1400" dirty="0" smtClean="0"/>
              <a:t> - … international joint conference on Autonomous </a:t>
            </a:r>
            <a:r>
              <a:rPr lang="en-US" sz="1400" b="1" dirty="0" smtClean="0"/>
              <a:t>agents</a:t>
            </a:r>
            <a:r>
              <a:rPr lang="en-US" sz="1400" dirty="0" smtClean="0"/>
              <a:t> …, 2002 - dl.acm.org</a:t>
            </a:r>
          </a:p>
          <a:p>
            <a:r>
              <a:rPr lang="en-US" sz="1400" b="1" dirty="0" smtClean="0"/>
              <a:t>...</a:t>
            </a:r>
            <a:r>
              <a:rPr lang="en-US" sz="1400" dirty="0" smtClean="0"/>
              <a:t> of the adequacy of </a:t>
            </a:r>
            <a:r>
              <a:rPr lang="en-US" sz="1400" b="1" dirty="0" smtClean="0"/>
              <a:t>agents</a:t>
            </a:r>
            <a:r>
              <a:rPr lang="en-US" sz="1400" dirty="0" smtClean="0"/>
              <a:t> using this model to participate in </a:t>
            </a:r>
            <a:r>
              <a:rPr lang="en-US" sz="1400" b="1" dirty="0" smtClean="0"/>
              <a:t>complex</a:t>
            </a:r>
            <a:r>
              <a:rPr lang="en-US" sz="1400" dirty="0" smtClean="0"/>
              <a:t> conversational interactions </a:t>
            </a:r>
            <a:r>
              <a:rPr lang="en-US" sz="1400" b="1" dirty="0" smtClean="0"/>
              <a:t>...</a:t>
            </a:r>
            <a:r>
              <a:rPr lang="en-US" sz="1400" dirty="0" smtClean="0"/>
              <a:t> and extends prior work on spoken dialogue and embodied conversational </a:t>
            </a:r>
            <a:r>
              <a:rPr lang="en-US" sz="1400" b="1" dirty="0" smtClean="0"/>
              <a:t>agents</a:t>
            </a:r>
            <a:r>
              <a:rPr lang="en-US" sz="1400" dirty="0" smtClean="0"/>
              <a:t>,</a:t>
            </a:r>
            <a:br>
              <a:rPr lang="en-US" sz="1400" dirty="0" smtClean="0"/>
            </a:br>
            <a:r>
              <a:rPr lang="en-US" sz="1400" dirty="0" smtClean="0"/>
              <a:t>providing a </a:t>
            </a:r>
            <a:r>
              <a:rPr lang="en-US" sz="1400" b="1" dirty="0" smtClean="0"/>
              <a:t>...</a:t>
            </a:r>
            <a:r>
              <a:rPr lang="en-US" sz="1400" dirty="0" smtClean="0"/>
              <a:t> the core portions of our dialogue model, integrated into an embodied </a:t>
            </a:r>
            <a:r>
              <a:rPr lang="en-US" sz="1400" b="1" dirty="0" smtClean="0"/>
              <a:t>agent</a:t>
            </a:r>
            <a:r>
              <a:rPr lang="en-US" sz="1400" dirty="0" smtClean="0"/>
              <a:t> with a </a:t>
            </a:r>
            <a:r>
              <a:rPr lang="en-US" sz="1400" b="1" dirty="0" smtClean="0"/>
              <a:t>...</a:t>
            </a:r>
            <a:r>
              <a:rPr lang="en-US" sz="1400" dirty="0" smtClean="0"/>
              <a:t> </a:t>
            </a:r>
            <a:r>
              <a:rPr lang="en-US" sz="1400" dirty="0" smtClean="0">
                <a:hlinkClick r:id="rId6"/>
              </a:rPr>
              <a:t>Cited by 261</a:t>
            </a:r>
            <a:endParaRPr lang="en-US" sz="1400" dirty="0"/>
          </a:p>
        </p:txBody>
      </p:sp>
      <p:pic>
        <p:nvPicPr>
          <p:cNvPr id="8198" name="Picture 6" descr="http://www.magazinetimepass.com/wp-content/uploads/2014/04/justin-gershenson-gates-mechanical-mind-insect-robots-02.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43000" y="4978706"/>
            <a:ext cx="1524000" cy="15530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66462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7494"/>
            <a:ext cx="8229600" cy="6209506"/>
          </a:xfrm>
        </p:spPr>
        <p:txBody>
          <a:bodyPr>
            <a:normAutofit/>
          </a:bodyPr>
          <a:lstStyle/>
          <a:p>
            <a:r>
              <a:rPr lang="en-US" sz="2800" i="1" dirty="0" smtClean="0">
                <a:solidFill>
                  <a:schemeClr val="accent3">
                    <a:lumMod val="50000"/>
                  </a:schemeClr>
                </a:solidFill>
              </a:rPr>
              <a:t>Is intention necessary or sufficient for {C</a:t>
            </a:r>
            <a:r>
              <a:rPr lang="en-US" sz="2800" i="1" dirty="0">
                <a:solidFill>
                  <a:schemeClr val="accent3">
                    <a:lumMod val="50000"/>
                  </a:schemeClr>
                </a:solidFill>
              </a:rPr>
              <a:t>}</a:t>
            </a:r>
            <a:r>
              <a:rPr lang="en-US" sz="2800" i="1" dirty="0" smtClean="0">
                <a:solidFill>
                  <a:schemeClr val="accent3">
                    <a:lumMod val="50000"/>
                  </a:schemeClr>
                </a:solidFill>
              </a:rPr>
              <a:t>?  </a:t>
            </a:r>
            <a:br>
              <a:rPr lang="en-US" sz="2800" i="1" dirty="0" smtClean="0">
                <a:solidFill>
                  <a:schemeClr val="accent3">
                    <a:lumMod val="50000"/>
                  </a:schemeClr>
                </a:solidFill>
              </a:rPr>
            </a:br>
            <a:r>
              <a:rPr lang="en-US" sz="2800" i="1" dirty="0">
                <a:solidFill>
                  <a:schemeClr val="accent3">
                    <a:lumMod val="50000"/>
                  </a:schemeClr>
                </a:solidFill>
              </a:rPr>
              <a:t/>
            </a:r>
            <a:br>
              <a:rPr lang="en-US" sz="2800" i="1" dirty="0">
                <a:solidFill>
                  <a:schemeClr val="accent3">
                    <a:lumMod val="50000"/>
                  </a:schemeClr>
                </a:solidFill>
              </a:rPr>
            </a:br>
            <a:r>
              <a:rPr lang="en-US" sz="2800" i="1" dirty="0" smtClean="0">
                <a:solidFill>
                  <a:schemeClr val="accent3">
                    <a:lumMod val="50000"/>
                  </a:schemeClr>
                </a:solidFill>
              </a:rPr>
              <a:t>Intention required for conscious agency.</a:t>
            </a:r>
            <a:br>
              <a:rPr lang="en-US" sz="2800" i="1" dirty="0" smtClean="0">
                <a:solidFill>
                  <a:schemeClr val="accent3">
                    <a:lumMod val="50000"/>
                  </a:schemeClr>
                </a:solidFill>
              </a:rPr>
            </a:br>
            <a:r>
              <a:rPr lang="en-US" sz="2800" i="1" dirty="0">
                <a:solidFill>
                  <a:schemeClr val="accent3">
                    <a:lumMod val="50000"/>
                  </a:schemeClr>
                </a:solidFill>
              </a:rPr>
              <a:t/>
            </a:r>
            <a:br>
              <a:rPr lang="en-US" sz="2800" i="1" dirty="0">
                <a:solidFill>
                  <a:schemeClr val="accent3">
                    <a:lumMod val="50000"/>
                  </a:schemeClr>
                </a:solidFill>
              </a:rPr>
            </a:br>
            <a:r>
              <a:rPr lang="en-US" sz="2800" i="1" dirty="0" smtClean="0">
                <a:solidFill>
                  <a:schemeClr val="accent3">
                    <a:lumMod val="50000"/>
                  </a:schemeClr>
                </a:solidFill>
              </a:rPr>
              <a:t>NEXT:  More B-D-I control architectures will make it hard not to attribute intention, which was part of the design.  </a:t>
            </a:r>
            <a:br>
              <a:rPr lang="en-US" sz="2800" i="1" dirty="0" smtClean="0">
                <a:solidFill>
                  <a:schemeClr val="accent3">
                    <a:lumMod val="50000"/>
                  </a:schemeClr>
                </a:solidFill>
              </a:rPr>
            </a:br>
            <a:r>
              <a:rPr lang="en-US" sz="2800" i="1" dirty="0" smtClean="0">
                <a:solidFill>
                  <a:schemeClr val="accent3">
                    <a:lumMod val="50000"/>
                  </a:schemeClr>
                </a:solidFill>
              </a:rPr>
              <a:t/>
            </a:r>
            <a:br>
              <a:rPr lang="en-US" sz="2800" i="1" dirty="0" smtClean="0">
                <a:solidFill>
                  <a:schemeClr val="accent3">
                    <a:lumMod val="50000"/>
                  </a:schemeClr>
                </a:solidFill>
              </a:rPr>
            </a:br>
            <a:r>
              <a:rPr lang="en-US" sz="2800" i="1" dirty="0" smtClean="0">
                <a:solidFill>
                  <a:schemeClr val="accent3">
                    <a:lumMod val="50000"/>
                  </a:schemeClr>
                </a:solidFill>
              </a:rPr>
              <a:t>But “intention toward” in a referential sense?  Is that a matter of being embedded in the physical world </a:t>
            </a:r>
            <a:br>
              <a:rPr lang="en-US" sz="2800" i="1" dirty="0" smtClean="0">
                <a:solidFill>
                  <a:schemeClr val="accent3">
                    <a:lumMod val="50000"/>
                  </a:schemeClr>
                </a:solidFill>
              </a:rPr>
            </a:br>
            <a:r>
              <a:rPr lang="en-US" sz="2800" i="1" dirty="0" smtClean="0">
                <a:solidFill>
                  <a:schemeClr val="accent3">
                    <a:lumMod val="50000"/>
                  </a:schemeClr>
                </a:solidFill>
              </a:rPr>
              <a:t/>
            </a:r>
            <a:br>
              <a:rPr lang="en-US" sz="2800" i="1" dirty="0" smtClean="0">
                <a:solidFill>
                  <a:schemeClr val="accent3">
                    <a:lumMod val="50000"/>
                  </a:schemeClr>
                </a:solidFill>
              </a:rPr>
            </a:br>
            <a:r>
              <a:rPr lang="en-US" sz="2800" i="1" dirty="0" smtClean="0">
                <a:solidFill>
                  <a:schemeClr val="accent3">
                    <a:lumMod val="50000"/>
                  </a:schemeClr>
                </a:solidFill>
              </a:rPr>
              <a:t>(or virtual world for intention toward profit, configuration, angry bird trajectory, etc.)?</a:t>
            </a:r>
            <a:endParaRPr lang="en-US" sz="2800" i="1" dirty="0">
              <a:solidFill>
                <a:schemeClr val="accent3">
                  <a:lumMod val="50000"/>
                </a:schemeClr>
              </a:solidFill>
            </a:endParaRPr>
          </a:p>
        </p:txBody>
      </p:sp>
    </p:spTree>
    <p:extLst>
      <p:ext uri="{BB962C8B-B14F-4D97-AF65-F5344CB8AC3E}">
        <p14:creationId xmlns:p14="http://schemas.microsoft.com/office/powerpoint/2010/main" val="13131598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i="1" dirty="0" smtClean="0"/>
              <a:t>Because </a:t>
            </a:r>
            <a:r>
              <a:rPr lang="en-US" i="1" u="sng" dirty="0" smtClean="0"/>
              <a:t>consciousness</a:t>
            </a:r>
            <a:r>
              <a:rPr lang="en-US" i="1" dirty="0" smtClean="0"/>
              <a:t> </a:t>
            </a:r>
            <a:br>
              <a:rPr lang="en-US" i="1" dirty="0" smtClean="0"/>
            </a:br>
            <a:r>
              <a:rPr lang="en-US" i="1" dirty="0" smtClean="0"/>
              <a:t>{C</a:t>
            </a:r>
            <a:r>
              <a:rPr lang="en-US" i="1" dirty="0"/>
              <a:t>}</a:t>
            </a:r>
            <a:r>
              <a:rPr lang="en-US" i="1" dirty="0" smtClean="0"/>
              <a:t> could be about many </a:t>
            </a:r>
            <a:br>
              <a:rPr lang="en-US" i="1" dirty="0" smtClean="0"/>
            </a:br>
            <a:r>
              <a:rPr lang="en-US" i="1" dirty="0" smtClean="0"/>
              <a:t>different things …</a:t>
            </a:r>
            <a:endParaRPr lang="en-US" i="1" dirty="0"/>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21402306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Meta-cognition / Self-criticism</a:t>
            </a:r>
            <a:endParaRPr lang="en-US" dirty="0"/>
          </a:p>
        </p:txBody>
      </p:sp>
      <p:sp>
        <p:nvSpPr>
          <p:cNvPr id="3" name="Text Placeholder 2"/>
          <p:cNvSpPr>
            <a:spLocks noGrp="1"/>
          </p:cNvSpPr>
          <p:nvPr>
            <p:ph type="body" idx="1"/>
          </p:nvPr>
        </p:nvSpPr>
        <p:spPr>
          <a:xfrm>
            <a:off x="381000" y="1633536"/>
            <a:ext cx="3886200" cy="2633664"/>
          </a:xfrm>
        </p:spPr>
        <p:txBody>
          <a:bodyPr>
            <a:normAutofit lnSpcReduction="10000"/>
          </a:bodyPr>
          <a:lstStyle/>
          <a:p>
            <a:r>
              <a:rPr lang="en-US" dirty="0" smtClean="0"/>
              <a:t>THEN:  Bayesian value of information calculation  </a:t>
            </a:r>
          </a:p>
          <a:p>
            <a:endParaRPr lang="en-US" dirty="0"/>
          </a:p>
          <a:p>
            <a:r>
              <a:rPr lang="en-US" dirty="0" smtClean="0"/>
              <a:t>NOW:  Autonomous, unsupervised learning, argument/belief revision,</a:t>
            </a:r>
          </a:p>
          <a:p>
            <a:r>
              <a:rPr lang="en-US" dirty="0" smtClean="0"/>
              <a:t>Monitoring sensors for accuracy/alignment</a:t>
            </a:r>
            <a:endParaRPr lang="en-US" dirty="0"/>
          </a:p>
        </p:txBody>
      </p:sp>
      <p:pic>
        <p:nvPicPr>
          <p:cNvPr id="9218" name="Picture 2" descr="http://ecx.images-amazon.com/images/I/611svcCb42L._SX331_BO1,204,203,200_.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48400" y="2590800"/>
            <a:ext cx="2724150" cy="4076701"/>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http://www.edutopia.org/sites/default/files/styles/share_image/public/cover_media/wilson-metacognition-460x345.jpg?itok=tlaonWN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23016" y="4572000"/>
            <a:ext cx="2772984" cy="2079739"/>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http://www.sensorsmag.com/files/sensor/nodes/2007/1393/Figure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0412" y="4562765"/>
            <a:ext cx="2892425" cy="20889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91886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Meta-cognition / Self-criticism</a:t>
            </a:r>
            <a:endParaRPr lang="en-US" dirty="0"/>
          </a:p>
        </p:txBody>
      </p:sp>
      <p:sp>
        <p:nvSpPr>
          <p:cNvPr id="3" name="Text Placeholder 2"/>
          <p:cNvSpPr>
            <a:spLocks noGrp="1"/>
          </p:cNvSpPr>
          <p:nvPr>
            <p:ph type="body" idx="1"/>
          </p:nvPr>
        </p:nvSpPr>
        <p:spPr/>
        <p:txBody>
          <a:bodyPr/>
          <a:lstStyle/>
          <a:p>
            <a:r>
              <a:rPr lang="en-US" dirty="0" smtClean="0"/>
              <a:t>EDGE1:  Self-awareness:</a:t>
            </a:r>
            <a:br>
              <a:rPr lang="en-US" dirty="0" smtClean="0"/>
            </a:br>
            <a:r>
              <a:rPr lang="en-US" dirty="0" smtClean="0"/>
              <a:t>“That feeling you get”    </a:t>
            </a:r>
            <a:endParaRPr lang="en-US" dirty="0"/>
          </a:p>
        </p:txBody>
      </p:sp>
      <p:pic>
        <p:nvPicPr>
          <p:cNvPr id="10242" name="Picture 2" descr="http://3.bp.blogspot.com/-nPIwxIP9Smo/Uh-AOb60FZI/AAAAAAAAATk/_RI29hm-Tq4/s1600/dog-looking-in-a-mirro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05200" y="3352800"/>
            <a:ext cx="4218863" cy="3162301"/>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http://i.livescience.com/images/i/000/030/268/i02/teen-mirror-110127-02.jpg?134566871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2590800"/>
            <a:ext cx="3048000" cy="2030234"/>
          </a:xfrm>
          <a:prstGeom prst="rect">
            <a:avLst/>
          </a:prstGeom>
          <a:noFill/>
          <a:extLst>
            <a:ext uri="{909E8E84-426E-40DD-AFC4-6F175D3DCCD1}">
              <a14:hiddenFill xmlns:a14="http://schemas.microsoft.com/office/drawing/2010/main">
                <a:solidFill>
                  <a:srgbClr val="FFFFFF"/>
                </a:solidFill>
              </a14:hiddenFill>
            </a:ext>
          </a:extLst>
        </p:spPr>
      </p:pic>
      <p:pic>
        <p:nvPicPr>
          <p:cNvPr id="10246" name="Picture 6" descr="http://data.whicdn.com/images/12438958/bokeh-camera-girl-mirror-nikon-Favim.com-103612_large.jpg?131162055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4595" y="4753998"/>
            <a:ext cx="2740025" cy="181937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3942880" y="1278407"/>
            <a:ext cx="4572000" cy="954107"/>
          </a:xfrm>
          <a:prstGeom prst="rect">
            <a:avLst/>
          </a:prstGeom>
        </p:spPr>
        <p:txBody>
          <a:bodyPr>
            <a:spAutoFit/>
          </a:bodyPr>
          <a:lstStyle/>
          <a:p>
            <a:r>
              <a:rPr lang="en-US" sz="1400" b="1" dirty="0" smtClean="0">
                <a:hlinkClick r:id="rId5"/>
              </a:rPr>
              <a:t>Robots With Internal Models A Route to Machine Consciousness?</a:t>
            </a:r>
            <a:endParaRPr lang="en-US" sz="1400" b="1" dirty="0" smtClean="0"/>
          </a:p>
          <a:p>
            <a:r>
              <a:rPr lang="en-US" sz="1400" dirty="0" smtClean="0">
                <a:hlinkClick r:id="rId6"/>
              </a:rPr>
              <a:t>O Holland</a:t>
            </a:r>
            <a:r>
              <a:rPr lang="en-US" sz="1400" dirty="0" smtClean="0"/>
              <a:t>, R Goodman - Journal of Consciousness Studies, 2003</a:t>
            </a:r>
            <a:endParaRPr lang="en-US" sz="1400" dirty="0"/>
          </a:p>
        </p:txBody>
      </p:sp>
      <p:sp>
        <p:nvSpPr>
          <p:cNvPr id="5" name="Rectangle 4"/>
          <p:cNvSpPr/>
          <p:nvPr/>
        </p:nvSpPr>
        <p:spPr>
          <a:xfrm>
            <a:off x="3733800" y="2438400"/>
            <a:ext cx="4572000" cy="738664"/>
          </a:xfrm>
          <a:prstGeom prst="rect">
            <a:avLst/>
          </a:prstGeom>
        </p:spPr>
        <p:txBody>
          <a:bodyPr>
            <a:spAutoFit/>
          </a:bodyPr>
          <a:lstStyle/>
          <a:p>
            <a:r>
              <a:rPr lang="en-US" sz="1400" b="1" dirty="0" smtClean="0">
                <a:hlinkClick r:id="rId7"/>
              </a:rPr>
              <a:t>Should empathic social robots have interiority?</a:t>
            </a:r>
            <a:endParaRPr lang="en-US" sz="1400" b="1" dirty="0" smtClean="0"/>
          </a:p>
          <a:p>
            <a:r>
              <a:rPr lang="en-US" sz="1400" dirty="0" smtClean="0">
                <a:hlinkClick r:id="rId8"/>
              </a:rPr>
              <a:t>L </a:t>
            </a:r>
            <a:r>
              <a:rPr lang="en-US" sz="1400" dirty="0" err="1" smtClean="0">
                <a:hlinkClick r:id="rId8"/>
              </a:rPr>
              <a:t>Damiano</a:t>
            </a:r>
            <a:r>
              <a:rPr lang="en-US" sz="1400" dirty="0" smtClean="0"/>
              <a:t>, P </a:t>
            </a:r>
            <a:r>
              <a:rPr lang="en-US" sz="1400" dirty="0" err="1" smtClean="0"/>
              <a:t>Dumouchel</a:t>
            </a:r>
            <a:r>
              <a:rPr lang="en-US" sz="1400" dirty="0" smtClean="0"/>
              <a:t>, </a:t>
            </a:r>
            <a:r>
              <a:rPr lang="en-US" sz="1400" dirty="0" smtClean="0">
                <a:hlinkClick r:id="rId9"/>
              </a:rPr>
              <a:t>H Lehmann</a:t>
            </a:r>
            <a:r>
              <a:rPr lang="en-US" sz="1400" dirty="0" smtClean="0"/>
              <a:t> - Social Robotics, 2012</a:t>
            </a:r>
            <a:endParaRPr lang="en-US" sz="1400" dirty="0"/>
          </a:p>
        </p:txBody>
      </p:sp>
    </p:spTree>
    <p:extLst>
      <p:ext uri="{BB962C8B-B14F-4D97-AF65-F5344CB8AC3E}">
        <p14:creationId xmlns:p14="http://schemas.microsoft.com/office/powerpoint/2010/main" val="16946528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Meta-cognition / Self-criticism</a:t>
            </a:r>
            <a:endParaRPr lang="en-US" dirty="0"/>
          </a:p>
        </p:txBody>
      </p:sp>
      <p:sp>
        <p:nvSpPr>
          <p:cNvPr id="3" name="Text Placeholder 2"/>
          <p:cNvSpPr>
            <a:spLocks noGrp="1"/>
          </p:cNvSpPr>
          <p:nvPr>
            <p:ph type="body" idx="1"/>
          </p:nvPr>
        </p:nvSpPr>
        <p:spPr/>
        <p:txBody>
          <a:bodyPr/>
          <a:lstStyle/>
          <a:p>
            <a:r>
              <a:rPr lang="en-US" dirty="0" smtClean="0"/>
              <a:t>EDGE2:  Supervisory </a:t>
            </a:r>
          </a:p>
          <a:p>
            <a:r>
              <a:rPr lang="en-US" dirty="0" smtClean="0"/>
              <a:t>and Diagnostic </a:t>
            </a:r>
          </a:p>
          <a:p>
            <a:r>
              <a:rPr lang="en-US" dirty="0" smtClean="0"/>
              <a:t>parallel processes and analytics </a:t>
            </a:r>
            <a:endParaRPr lang="en-US" dirty="0"/>
          </a:p>
        </p:txBody>
      </p:sp>
      <p:pic>
        <p:nvPicPr>
          <p:cNvPr id="11266" name="Picture 2" descr="http://www.cowfishstudios.com/uploads/2/8/6/1/28619761/4360443_orig.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52782" y="4191000"/>
            <a:ext cx="3124200" cy="2438400"/>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http://www.aa1car.com/library/2004/obd_monitors_incomplet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3429000"/>
            <a:ext cx="4762500" cy="3002118"/>
          </a:xfrm>
          <a:prstGeom prst="rect">
            <a:avLst/>
          </a:prstGeom>
          <a:noFill/>
          <a:extLst>
            <a:ext uri="{909E8E84-426E-40DD-AFC4-6F175D3DCCD1}">
              <a14:hiddenFill xmlns:a14="http://schemas.microsoft.com/office/drawing/2010/main">
                <a:solidFill>
                  <a:srgbClr val="FFFFFF"/>
                </a:solidFill>
              </a14:hiddenFill>
            </a:ext>
          </a:extLst>
        </p:spPr>
      </p:pic>
      <p:pic>
        <p:nvPicPr>
          <p:cNvPr id="11270" name="Picture 6" descr="http://thewindowsclub.thewindowsclubco.netdna-cdn.com/wp-content/uploads/2014/05/Office-2013-Error-30094-4-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57160" y="1506538"/>
            <a:ext cx="4119822" cy="25320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45549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Meta-Cognition / Self-Criticism</a:t>
            </a:r>
            <a:endParaRPr lang="en-US" dirty="0"/>
          </a:p>
        </p:txBody>
      </p:sp>
      <p:sp>
        <p:nvSpPr>
          <p:cNvPr id="3" name="Text Placeholder 2"/>
          <p:cNvSpPr>
            <a:spLocks noGrp="1"/>
          </p:cNvSpPr>
          <p:nvPr>
            <p:ph type="body" idx="1"/>
          </p:nvPr>
        </p:nvSpPr>
        <p:spPr/>
        <p:txBody>
          <a:bodyPr/>
          <a:lstStyle/>
          <a:p>
            <a:r>
              <a:rPr lang="en-US" dirty="0" smtClean="0"/>
              <a:t>WATCH1:  Security</a:t>
            </a:r>
            <a:endParaRPr lang="en-US" dirty="0"/>
          </a:p>
        </p:txBody>
      </p:sp>
      <p:sp>
        <p:nvSpPr>
          <p:cNvPr id="4" name="Rectangle 3"/>
          <p:cNvSpPr/>
          <p:nvPr/>
        </p:nvSpPr>
        <p:spPr>
          <a:xfrm>
            <a:off x="4038600" y="1371600"/>
            <a:ext cx="4572000" cy="2031325"/>
          </a:xfrm>
          <a:prstGeom prst="rect">
            <a:avLst/>
          </a:prstGeom>
        </p:spPr>
        <p:txBody>
          <a:bodyPr>
            <a:spAutoFit/>
          </a:bodyPr>
          <a:lstStyle/>
          <a:p>
            <a:r>
              <a:rPr lang="en-US" sz="1400" b="1" dirty="0" smtClean="0">
                <a:hlinkClick r:id="rId2"/>
              </a:rPr>
              <a:t>Self-Monitoring Cluster of Network Security Devices</a:t>
            </a:r>
            <a:endParaRPr lang="en-US" sz="1400" b="1" dirty="0" smtClean="0"/>
          </a:p>
          <a:p>
            <a:r>
              <a:rPr lang="en-US" sz="1400" dirty="0" smtClean="0"/>
              <a:t>T Linden, J Huang, J Hsu, </a:t>
            </a:r>
            <a:r>
              <a:rPr lang="en-US" sz="1400" dirty="0" smtClean="0">
                <a:hlinkClick r:id="rId3"/>
              </a:rPr>
              <a:t>MJ Lee</a:t>
            </a:r>
            <a:r>
              <a:rPr lang="en-US" sz="1400" dirty="0" smtClean="0"/>
              <a:t> - US Patent App. 12/643,548, 2009 - Google Patents</a:t>
            </a:r>
          </a:p>
          <a:p>
            <a:r>
              <a:rPr lang="en-US" sz="1400" dirty="0" smtClean="0"/>
              <a:t>A computing device may be joined to a cluster by discovering the device, determining  whether the device is eligible to join the cluster, configuring the device, and assigning the  device a cluster role. A device may be assigned to act as a cluster master, backup master, </a:t>
            </a:r>
            <a:r>
              <a:rPr lang="en-US" sz="1400" b="1" dirty="0" smtClean="0"/>
              <a:t>... </a:t>
            </a:r>
            <a:r>
              <a:rPr lang="en-US" sz="1400" dirty="0" smtClean="0">
                <a:hlinkClick r:id="rId4"/>
              </a:rPr>
              <a:t>Cited by 28</a:t>
            </a:r>
            <a:endParaRPr lang="en-US" sz="1400" dirty="0"/>
          </a:p>
        </p:txBody>
      </p:sp>
      <p:sp>
        <p:nvSpPr>
          <p:cNvPr id="5" name="Rectangle 4"/>
          <p:cNvSpPr/>
          <p:nvPr/>
        </p:nvSpPr>
        <p:spPr>
          <a:xfrm>
            <a:off x="990600" y="3733800"/>
            <a:ext cx="4572000" cy="2462213"/>
          </a:xfrm>
          <a:prstGeom prst="rect">
            <a:avLst/>
          </a:prstGeom>
        </p:spPr>
        <p:txBody>
          <a:bodyPr>
            <a:spAutoFit/>
          </a:bodyPr>
          <a:lstStyle/>
          <a:p>
            <a:r>
              <a:rPr lang="en-US" sz="1400" b="1" dirty="0" smtClean="0">
                <a:hlinkClick r:id="rId5"/>
              </a:rPr>
              <a:t>Information-theoretic measures for anomaly detection</a:t>
            </a:r>
            <a:endParaRPr lang="en-US" sz="1400" b="1" dirty="0" smtClean="0"/>
          </a:p>
          <a:p>
            <a:r>
              <a:rPr lang="en-US" sz="1400" dirty="0" smtClean="0">
                <a:hlinkClick r:id="rId6"/>
              </a:rPr>
              <a:t>W Lee</a:t>
            </a:r>
            <a:r>
              <a:rPr lang="en-US" sz="1400" dirty="0" smtClean="0"/>
              <a:t>, D Xiang - Security and Privacy, 2001. S&amp;P 2001. …, 2001 - ieeexplore.ieee.org</a:t>
            </a:r>
          </a:p>
          <a:p>
            <a:r>
              <a:rPr lang="en-US" sz="1400" dirty="0" smtClean="0"/>
              <a:t>Abstract </a:t>
            </a:r>
            <a:r>
              <a:rPr lang="en-US" sz="1400" b="1" dirty="0" smtClean="0"/>
              <a:t>Anomaly detection </a:t>
            </a:r>
            <a:r>
              <a:rPr lang="en-US" sz="1400" dirty="0" smtClean="0"/>
              <a:t>is an essential component of the protection mechanisms against </a:t>
            </a:r>
            <a:br>
              <a:rPr lang="en-US" sz="1400" dirty="0" smtClean="0"/>
            </a:br>
            <a:r>
              <a:rPr lang="en-US" sz="1400" dirty="0" smtClean="0"/>
              <a:t>novel attacks. In this paper; we propose to use several information-theoretic measures, </a:t>
            </a:r>
            <a:br>
              <a:rPr lang="en-US" sz="1400" dirty="0" smtClean="0"/>
            </a:br>
            <a:r>
              <a:rPr lang="en-US" sz="1400" dirty="0" smtClean="0"/>
              <a:t>namely, entropy, conditional entropy, relative conditional entropy, information gain, and </a:t>
            </a:r>
            <a:r>
              <a:rPr lang="en-US" sz="1400" b="1" dirty="0" smtClean="0"/>
              <a:t>...</a:t>
            </a:r>
            <a:endParaRPr lang="en-US" sz="1400" dirty="0" smtClean="0"/>
          </a:p>
          <a:p>
            <a:r>
              <a:rPr lang="en-US" sz="1400" dirty="0" smtClean="0">
                <a:hlinkClick r:id="rId7"/>
              </a:rPr>
              <a:t>Cited by 569</a:t>
            </a:r>
            <a:endParaRPr lang="en-US" sz="1400" dirty="0"/>
          </a:p>
        </p:txBody>
      </p:sp>
    </p:spTree>
    <p:extLst>
      <p:ext uri="{BB962C8B-B14F-4D97-AF65-F5344CB8AC3E}">
        <p14:creationId xmlns:p14="http://schemas.microsoft.com/office/powerpoint/2010/main" val="38468974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Meta-Cognition / Self-Criticism</a:t>
            </a:r>
          </a:p>
        </p:txBody>
      </p:sp>
      <p:sp>
        <p:nvSpPr>
          <p:cNvPr id="3" name="Text Placeholder 2"/>
          <p:cNvSpPr>
            <a:spLocks noGrp="1"/>
          </p:cNvSpPr>
          <p:nvPr>
            <p:ph type="body" idx="1"/>
          </p:nvPr>
        </p:nvSpPr>
        <p:spPr/>
        <p:txBody>
          <a:bodyPr/>
          <a:lstStyle/>
          <a:p>
            <a:r>
              <a:rPr lang="en-US" dirty="0" smtClean="0"/>
              <a:t>WATCH2:  Argument (internal, not just social)</a:t>
            </a:r>
            <a:endParaRPr lang="en-US" dirty="0"/>
          </a:p>
        </p:txBody>
      </p:sp>
      <p:sp>
        <p:nvSpPr>
          <p:cNvPr id="4" name="Rectangle 3"/>
          <p:cNvSpPr/>
          <p:nvPr/>
        </p:nvSpPr>
        <p:spPr>
          <a:xfrm>
            <a:off x="3810000" y="1981200"/>
            <a:ext cx="4572000" cy="2031325"/>
          </a:xfrm>
          <a:prstGeom prst="rect">
            <a:avLst/>
          </a:prstGeom>
        </p:spPr>
        <p:txBody>
          <a:bodyPr>
            <a:spAutoFit/>
          </a:bodyPr>
          <a:lstStyle/>
          <a:p>
            <a:r>
              <a:rPr lang="en-US" sz="1400" b="1" dirty="0" smtClean="0">
                <a:hlinkClick r:id="rId2"/>
              </a:rPr>
              <a:t>A general account of argumentation with preferences</a:t>
            </a:r>
            <a:endParaRPr lang="en-US" sz="1400" b="1" dirty="0" smtClean="0"/>
          </a:p>
          <a:p>
            <a:r>
              <a:rPr lang="en-US" sz="1400" dirty="0" smtClean="0">
                <a:hlinkClick r:id="rId3"/>
              </a:rPr>
              <a:t>S </a:t>
            </a:r>
            <a:r>
              <a:rPr lang="en-US" sz="1400" dirty="0" err="1" smtClean="0">
                <a:hlinkClick r:id="rId3"/>
              </a:rPr>
              <a:t>Modgil</a:t>
            </a:r>
            <a:r>
              <a:rPr lang="en-US" sz="1400" dirty="0" smtClean="0"/>
              <a:t>, </a:t>
            </a:r>
            <a:r>
              <a:rPr lang="en-US" sz="1400" dirty="0" smtClean="0">
                <a:hlinkClick r:id="rId4"/>
              </a:rPr>
              <a:t>H </a:t>
            </a:r>
            <a:r>
              <a:rPr lang="en-US" sz="1400" dirty="0" err="1" smtClean="0">
                <a:hlinkClick r:id="rId4"/>
              </a:rPr>
              <a:t>Prakken</a:t>
            </a:r>
            <a:r>
              <a:rPr lang="en-US" sz="1400" dirty="0" smtClean="0"/>
              <a:t> - Artificial Intelligence, 2013 - Elsevier</a:t>
            </a:r>
          </a:p>
          <a:p>
            <a:r>
              <a:rPr lang="en-US" sz="1400" b="1" dirty="0" smtClean="0"/>
              <a:t>...</a:t>
            </a:r>
            <a:r>
              <a:rPr lang="en-US" sz="1400" dirty="0" smtClean="0"/>
              <a:t> 34]; S. </a:t>
            </a:r>
            <a:r>
              <a:rPr lang="en-US" sz="1400" dirty="0" err="1" smtClean="0"/>
              <a:t>Modgil</a:t>
            </a:r>
            <a:r>
              <a:rPr lang="en-US" sz="1400" dirty="0" smtClean="0"/>
              <a:t>, M. </a:t>
            </a:r>
            <a:r>
              <a:rPr lang="en-US" sz="1400" dirty="0" err="1" smtClean="0"/>
              <a:t>Caminada</a:t>
            </a:r>
            <a:r>
              <a:rPr lang="en-US" sz="1400" dirty="0" smtClean="0"/>
              <a:t>; Proof theories and algorithms for abstract </a:t>
            </a:r>
            <a:r>
              <a:rPr lang="en-US" sz="1400" b="1" dirty="0" smtClean="0"/>
              <a:t>argumentation</a:t>
            </a:r>
            <a:r>
              <a:rPr lang="en-US" sz="1400" dirty="0" smtClean="0"/>
              <a:t> frameworks.</a:t>
            </a:r>
            <a:br>
              <a:rPr lang="en-US" sz="1400" dirty="0" smtClean="0"/>
            </a:br>
            <a:r>
              <a:rPr lang="en-US" sz="1400" dirty="0" smtClean="0"/>
              <a:t>I. </a:t>
            </a:r>
            <a:r>
              <a:rPr lang="en-US" sz="1400" dirty="0" err="1" smtClean="0"/>
              <a:t>Rahwan</a:t>
            </a:r>
            <a:r>
              <a:rPr lang="en-US" sz="1400" dirty="0" smtClean="0"/>
              <a:t>, G. </a:t>
            </a:r>
            <a:r>
              <a:rPr lang="en-US" sz="1400" dirty="0" err="1" smtClean="0"/>
              <a:t>Simari</a:t>
            </a:r>
            <a:r>
              <a:rPr lang="en-US" sz="1400" dirty="0" smtClean="0"/>
              <a:t> (Eds.), </a:t>
            </a:r>
            <a:r>
              <a:rPr lang="en-US" sz="1400" b="1" dirty="0" smtClean="0"/>
              <a:t>Argumentation</a:t>
            </a:r>
            <a:r>
              <a:rPr lang="en-US" sz="1400" dirty="0" smtClean="0"/>
              <a:t> in </a:t>
            </a:r>
            <a:r>
              <a:rPr lang="en-US" sz="1400" b="1" dirty="0" smtClean="0"/>
              <a:t>AI</a:t>
            </a:r>
            <a:r>
              <a:rPr lang="en-US" sz="1400" dirty="0" smtClean="0"/>
              <a:t>, Springer-</a:t>
            </a:r>
            <a:r>
              <a:rPr lang="en-US" sz="1400" dirty="0" err="1" smtClean="0"/>
              <a:t>Verlag</a:t>
            </a:r>
            <a:r>
              <a:rPr lang="en-US" sz="1400" dirty="0" smtClean="0"/>
              <a:t> (2009), pp. 105–129. </a:t>
            </a:r>
            <a:r>
              <a:rPr lang="en-US" sz="1400" b="1" dirty="0" smtClean="0"/>
              <a:t>...</a:t>
            </a:r>
            <a:r>
              <a:rPr lang="en-US" sz="1400" dirty="0" smtClean="0"/>
              <a:t>  </a:t>
            </a:r>
            <a:r>
              <a:rPr lang="en-US" sz="1400" dirty="0" smtClean="0">
                <a:hlinkClick r:id="rId5"/>
              </a:rPr>
              <a:t>Cited by 112</a:t>
            </a:r>
            <a:endParaRPr lang="en-US" sz="1400" dirty="0"/>
          </a:p>
        </p:txBody>
      </p:sp>
      <p:sp>
        <p:nvSpPr>
          <p:cNvPr id="5" name="Rectangle 4"/>
          <p:cNvSpPr/>
          <p:nvPr/>
        </p:nvSpPr>
        <p:spPr>
          <a:xfrm>
            <a:off x="762000" y="4114800"/>
            <a:ext cx="4572000" cy="2462213"/>
          </a:xfrm>
          <a:prstGeom prst="rect">
            <a:avLst/>
          </a:prstGeom>
        </p:spPr>
        <p:txBody>
          <a:bodyPr>
            <a:spAutoFit/>
          </a:bodyPr>
          <a:lstStyle/>
          <a:p>
            <a:r>
              <a:rPr lang="en-US" sz="1400" b="1" dirty="0" smtClean="0">
                <a:hlinkClick r:id="rId6"/>
              </a:rPr>
              <a:t>A dialectic procedure for </a:t>
            </a:r>
            <a:r>
              <a:rPr lang="en-US" sz="1400" b="1" dirty="0" err="1" smtClean="0">
                <a:hlinkClick r:id="rId6"/>
              </a:rPr>
              <a:t>sceptical</a:t>
            </a:r>
            <a:r>
              <a:rPr lang="en-US" sz="1400" b="1" dirty="0" smtClean="0">
                <a:hlinkClick r:id="rId6"/>
              </a:rPr>
              <a:t>, assumption-based argumentation.</a:t>
            </a:r>
            <a:endParaRPr lang="en-US" sz="1400" b="1" dirty="0" smtClean="0"/>
          </a:p>
          <a:p>
            <a:r>
              <a:rPr lang="en-US" sz="1400" dirty="0" smtClean="0">
                <a:hlinkClick r:id="rId7"/>
              </a:rPr>
              <a:t>PM Dung</a:t>
            </a:r>
            <a:r>
              <a:rPr lang="en-US" sz="1400" dirty="0" smtClean="0"/>
              <a:t>, P </a:t>
            </a:r>
            <a:r>
              <a:rPr lang="en-US" sz="1400" dirty="0" err="1" smtClean="0"/>
              <a:t>Mancarella</a:t>
            </a:r>
            <a:r>
              <a:rPr lang="en-US" sz="1400" dirty="0" smtClean="0"/>
              <a:t>, </a:t>
            </a:r>
            <a:r>
              <a:rPr lang="en-US" sz="1400" dirty="0" smtClean="0">
                <a:hlinkClick r:id="rId8"/>
              </a:rPr>
              <a:t>F Toni</a:t>
            </a:r>
            <a:r>
              <a:rPr lang="en-US" sz="1400" dirty="0" smtClean="0"/>
              <a:t> - COMMA, 2006 - argument-act.googlecode.com</a:t>
            </a:r>
          </a:p>
          <a:p>
            <a:r>
              <a:rPr lang="en-US" sz="1400" b="1" dirty="0" smtClean="0"/>
              <a:t>...</a:t>
            </a:r>
            <a:r>
              <a:rPr lang="en-US" sz="1400" dirty="0" smtClean="0"/>
              <a:t> 0≤ </a:t>
            </a:r>
            <a:r>
              <a:rPr lang="en-US" sz="1400" dirty="0" err="1" smtClean="0"/>
              <a:t>i</a:t>
            </a:r>
            <a:r>
              <a:rPr lang="en-US" sz="1400" dirty="0" smtClean="0"/>
              <a:t>&lt; n, only one </a:t>
            </a:r>
            <a:r>
              <a:rPr lang="el-GR" sz="1400" dirty="0" smtClean="0"/>
              <a:t>σ </a:t>
            </a:r>
            <a:r>
              <a:rPr lang="en-US" sz="1400" dirty="0" smtClean="0"/>
              <a:t>in Pi or one S in Oi or one S in Fi is selected, and: 1. If </a:t>
            </a:r>
            <a:r>
              <a:rPr lang="el-GR" sz="1400" dirty="0" smtClean="0"/>
              <a:t>σ∈ </a:t>
            </a:r>
            <a:r>
              <a:rPr lang="en-US" sz="1400" dirty="0" smtClean="0"/>
              <a:t>Pi is selected then</a:t>
            </a:r>
            <a:br>
              <a:rPr lang="en-US" sz="1400" dirty="0" smtClean="0"/>
            </a:br>
            <a:r>
              <a:rPr lang="en-US" sz="1400" dirty="0" smtClean="0"/>
              <a:t>(</a:t>
            </a:r>
            <a:r>
              <a:rPr lang="en-US" sz="1400" dirty="0" err="1" smtClean="0"/>
              <a:t>i</a:t>
            </a:r>
            <a:r>
              <a:rPr lang="en-US" sz="1400" dirty="0" smtClean="0"/>
              <a:t>) if </a:t>
            </a:r>
            <a:r>
              <a:rPr lang="el-GR" sz="1400" dirty="0" smtClean="0"/>
              <a:t>σ </a:t>
            </a:r>
            <a:r>
              <a:rPr lang="en-US" sz="1400" dirty="0" smtClean="0"/>
              <a:t>is an assumption, then Pi+ 1= Pi−{</a:t>
            </a:r>
            <a:r>
              <a:rPr lang="el-GR" sz="1400" dirty="0" smtClean="0"/>
              <a:t>σ} </a:t>
            </a:r>
            <a:r>
              <a:rPr lang="en-US" sz="1400" dirty="0" smtClean="0"/>
              <a:t>Ai+ 1= </a:t>
            </a:r>
            <a:r>
              <a:rPr lang="en-US" sz="1400" b="1" dirty="0" smtClean="0"/>
              <a:t>Ai</a:t>
            </a:r>
            <a:r>
              <a:rPr lang="en-US" sz="1400" dirty="0" smtClean="0"/>
              <a:t> Ci+ 1= Ci Oi+ 1= Oi∪{{</a:t>
            </a:r>
            <a:r>
              <a:rPr lang="el-GR" sz="1400" dirty="0" smtClean="0"/>
              <a:t>σ}} </a:t>
            </a:r>
            <a:r>
              <a:rPr lang="en-US" sz="1400" dirty="0" smtClean="0"/>
              <a:t>Fi+ 1= Fi PM Dung</a:t>
            </a:r>
            <a:br>
              <a:rPr lang="en-US" sz="1400" dirty="0" smtClean="0"/>
            </a:br>
            <a:r>
              <a:rPr lang="en-US" sz="1400" dirty="0" smtClean="0"/>
              <a:t>et al./</a:t>
            </a:r>
            <a:r>
              <a:rPr lang="en-US" sz="1400" dirty="0" err="1" smtClean="0"/>
              <a:t>ADialectic</a:t>
            </a:r>
            <a:r>
              <a:rPr lang="en-US" sz="1400" dirty="0" smtClean="0"/>
              <a:t> Procedure for </a:t>
            </a:r>
            <a:r>
              <a:rPr lang="en-US" sz="1400" dirty="0" err="1" smtClean="0"/>
              <a:t>Sceptical</a:t>
            </a:r>
            <a:r>
              <a:rPr lang="en-US" sz="1400" dirty="0" smtClean="0"/>
              <a:t>, Assumption-Based </a:t>
            </a:r>
            <a:r>
              <a:rPr lang="en-US" sz="1400" b="1" dirty="0" smtClean="0"/>
              <a:t>Argumentation</a:t>
            </a:r>
            <a:r>
              <a:rPr lang="en-US" sz="1400" dirty="0" smtClean="0"/>
              <a:t> 152 </a:t>
            </a:r>
            <a:r>
              <a:rPr lang="en-US" sz="1400" b="1" dirty="0" smtClean="0"/>
              <a:t>...</a:t>
            </a:r>
            <a:r>
              <a:rPr lang="en-US" sz="1400" dirty="0" smtClean="0"/>
              <a:t> </a:t>
            </a:r>
            <a:r>
              <a:rPr lang="en-US" sz="1400" dirty="0" smtClean="0">
                <a:hlinkClick r:id="rId9"/>
              </a:rPr>
              <a:t>Cited by 95</a:t>
            </a:r>
            <a:endParaRPr lang="en-US" sz="1400" dirty="0"/>
          </a:p>
        </p:txBody>
      </p:sp>
    </p:spTree>
    <p:extLst>
      <p:ext uri="{BB962C8B-B14F-4D97-AF65-F5344CB8AC3E}">
        <p14:creationId xmlns:p14="http://schemas.microsoft.com/office/powerpoint/2010/main" val="38884274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7494"/>
            <a:ext cx="8229600" cy="6209506"/>
          </a:xfrm>
        </p:spPr>
        <p:txBody>
          <a:bodyPr>
            <a:normAutofit/>
          </a:bodyPr>
          <a:lstStyle/>
          <a:p>
            <a:r>
              <a:rPr lang="en-US" sz="2800" i="1" dirty="0" smtClean="0">
                <a:solidFill>
                  <a:schemeClr val="accent3">
                    <a:lumMod val="50000"/>
                  </a:schemeClr>
                </a:solidFill>
              </a:rPr>
              <a:t>But what is self-awareness?  </a:t>
            </a:r>
            <a:br>
              <a:rPr lang="en-US" sz="2800" i="1" dirty="0" smtClean="0">
                <a:solidFill>
                  <a:schemeClr val="accent3">
                    <a:lumMod val="50000"/>
                  </a:schemeClr>
                </a:solidFill>
              </a:rPr>
            </a:br>
            <a:r>
              <a:rPr lang="en-US" sz="2800" i="1" dirty="0">
                <a:solidFill>
                  <a:schemeClr val="accent3">
                    <a:lumMod val="50000"/>
                  </a:schemeClr>
                </a:solidFill>
              </a:rPr>
              <a:t/>
            </a:r>
            <a:br>
              <a:rPr lang="en-US" sz="2800" i="1" dirty="0">
                <a:solidFill>
                  <a:schemeClr val="accent3">
                    <a:lumMod val="50000"/>
                  </a:schemeClr>
                </a:solidFill>
              </a:rPr>
            </a:br>
            <a:r>
              <a:rPr lang="en-US" sz="2800" i="1" dirty="0" smtClean="0">
                <a:solidFill>
                  <a:schemeClr val="accent3">
                    <a:lumMod val="50000"/>
                  </a:schemeClr>
                </a:solidFill>
              </a:rPr>
              <a:t>It is the feeling of meta-cognition, not just the act of meta-cognition!</a:t>
            </a:r>
            <a:br>
              <a:rPr lang="en-US" sz="2800" i="1" dirty="0" smtClean="0">
                <a:solidFill>
                  <a:schemeClr val="accent3">
                    <a:lumMod val="50000"/>
                  </a:schemeClr>
                </a:solidFill>
              </a:rPr>
            </a:br>
            <a:r>
              <a:rPr lang="en-US" sz="2800" i="1" dirty="0">
                <a:solidFill>
                  <a:schemeClr val="accent3">
                    <a:lumMod val="50000"/>
                  </a:schemeClr>
                </a:solidFill>
              </a:rPr>
              <a:t/>
            </a:r>
            <a:br>
              <a:rPr lang="en-US" sz="2800" i="1" dirty="0">
                <a:solidFill>
                  <a:schemeClr val="accent3">
                    <a:lumMod val="50000"/>
                  </a:schemeClr>
                </a:solidFill>
              </a:rPr>
            </a:br>
            <a:r>
              <a:rPr lang="en-US" sz="2800" i="1" dirty="0" smtClean="0">
                <a:solidFill>
                  <a:schemeClr val="accent3">
                    <a:lumMod val="50000"/>
                  </a:schemeClr>
                </a:solidFill>
              </a:rPr>
              <a:t>Are plants self-aware?  NO</a:t>
            </a:r>
            <a:br>
              <a:rPr lang="en-US" sz="2800" i="1" dirty="0" smtClean="0">
                <a:solidFill>
                  <a:schemeClr val="accent3">
                    <a:lumMod val="50000"/>
                  </a:schemeClr>
                </a:solidFill>
              </a:rPr>
            </a:br>
            <a:r>
              <a:rPr lang="en-US" sz="2800" i="1" dirty="0">
                <a:solidFill>
                  <a:schemeClr val="accent3">
                    <a:lumMod val="50000"/>
                  </a:schemeClr>
                </a:solidFill>
              </a:rPr>
              <a:t/>
            </a:r>
            <a:br>
              <a:rPr lang="en-US" sz="2800" i="1" dirty="0">
                <a:solidFill>
                  <a:schemeClr val="accent3">
                    <a:lumMod val="50000"/>
                  </a:schemeClr>
                </a:solidFill>
              </a:rPr>
            </a:br>
            <a:r>
              <a:rPr lang="en-US" sz="2800" i="1" dirty="0" smtClean="0">
                <a:solidFill>
                  <a:schemeClr val="accent3">
                    <a:lumMod val="50000"/>
                  </a:schemeClr>
                </a:solidFill>
              </a:rPr>
              <a:t>Are birds self-aware?  ALMOST CERTAINLY</a:t>
            </a:r>
            <a:br>
              <a:rPr lang="en-US" sz="2800" i="1" dirty="0" smtClean="0">
                <a:solidFill>
                  <a:schemeClr val="accent3">
                    <a:lumMod val="50000"/>
                  </a:schemeClr>
                </a:solidFill>
              </a:rPr>
            </a:br>
            <a:r>
              <a:rPr lang="en-US" sz="2800" i="1" dirty="0">
                <a:solidFill>
                  <a:schemeClr val="accent3">
                    <a:lumMod val="50000"/>
                  </a:schemeClr>
                </a:solidFill>
              </a:rPr>
              <a:t/>
            </a:r>
            <a:br>
              <a:rPr lang="en-US" sz="2800" i="1" dirty="0">
                <a:solidFill>
                  <a:schemeClr val="accent3">
                    <a:lumMod val="50000"/>
                  </a:schemeClr>
                </a:solidFill>
              </a:rPr>
            </a:br>
            <a:r>
              <a:rPr lang="en-US" sz="2800" i="1" dirty="0" smtClean="0">
                <a:solidFill>
                  <a:schemeClr val="accent3">
                    <a:lumMod val="50000"/>
                  </a:schemeClr>
                </a:solidFill>
              </a:rPr>
              <a:t>How much architecture needed for internal feeling, or internal feeling ascriptions?</a:t>
            </a:r>
            <a:br>
              <a:rPr lang="en-US" sz="2800" i="1" dirty="0" smtClean="0">
                <a:solidFill>
                  <a:schemeClr val="accent3">
                    <a:lumMod val="50000"/>
                  </a:schemeClr>
                </a:solidFill>
              </a:rPr>
            </a:br>
            <a:r>
              <a:rPr lang="en-US" sz="2800" i="1" dirty="0">
                <a:solidFill>
                  <a:schemeClr val="accent3">
                    <a:lumMod val="50000"/>
                  </a:schemeClr>
                </a:solidFill>
              </a:rPr>
              <a:t/>
            </a:r>
            <a:br>
              <a:rPr lang="en-US" sz="2800" i="1" dirty="0">
                <a:solidFill>
                  <a:schemeClr val="accent3">
                    <a:lumMod val="50000"/>
                  </a:schemeClr>
                </a:solidFill>
              </a:rPr>
            </a:br>
            <a:r>
              <a:rPr lang="en-US" sz="2800" i="1" dirty="0" smtClean="0">
                <a:solidFill>
                  <a:schemeClr val="accent3">
                    <a:lumMod val="50000"/>
                  </a:schemeClr>
                </a:solidFill>
              </a:rPr>
              <a:t>Can a sex-robot be embarrassed?  “Self-conscious”?  (it can clearly act that way) </a:t>
            </a:r>
            <a:endParaRPr lang="en-US" sz="2800" i="1" dirty="0">
              <a:solidFill>
                <a:schemeClr val="accent3">
                  <a:lumMod val="50000"/>
                </a:schemeClr>
              </a:solidFill>
            </a:endParaRPr>
          </a:p>
        </p:txBody>
      </p:sp>
    </p:spTree>
    <p:extLst>
      <p:ext uri="{BB962C8B-B14F-4D97-AF65-F5344CB8AC3E}">
        <p14:creationId xmlns:p14="http://schemas.microsoft.com/office/powerpoint/2010/main" val="12896911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http://shequotes.com/wp-content/uploads/2014/08/Mae-West-avoid-temptatio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04247" y="1507326"/>
            <a:ext cx="4552691" cy="2662241"/>
          </a:xfrm>
          <a:prstGeom prst="rect">
            <a:avLst/>
          </a:prstGeom>
          <a:noFill/>
          <a:extLst>
            <a:ext uri="{909E8E84-426E-40DD-AFC4-6F175D3DCCD1}">
              <a14:hiddenFill xmlns:a14="http://schemas.microsoft.com/office/drawing/2010/main">
                <a:solidFill>
                  <a:srgbClr val="FFFFFF"/>
                </a:solidFill>
              </a14:hiddenFill>
            </a:ext>
          </a:extLst>
        </p:spPr>
      </p:pic>
      <p:sp>
        <p:nvSpPr>
          <p:cNvPr id="5" name="Text Placeholder 2"/>
          <p:cNvSpPr txBox="1">
            <a:spLocks/>
          </p:cNvSpPr>
          <p:nvPr/>
        </p:nvSpPr>
        <p:spPr>
          <a:xfrm>
            <a:off x="381000" y="1633535"/>
            <a:ext cx="8153400" cy="5072065"/>
          </a:xfrm>
          <a:prstGeom prst="rect">
            <a:avLst/>
          </a:prstGeom>
        </p:spPr>
        <p:txBody>
          <a:bodyPr vert="horz" anchor="t">
            <a:normAutofit lnSpcReduction="10000"/>
          </a:bodyPr>
          <a:lstStyle>
            <a:lvl1pPr marL="448056" indent="-384048" algn="l" rtl="0"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822960" indent="-285750" algn="l" rtl="0" eaLnBrk="1" latinLnBrk="0" hangingPunct="1">
              <a:spcBef>
                <a:spcPct val="20000"/>
              </a:spcBef>
              <a:buClr>
                <a:schemeClr val="accent1"/>
              </a:buClr>
              <a:buSzPct val="95000"/>
              <a:buFont typeface="Verdana"/>
              <a:buChar char="›"/>
              <a:defRPr kumimoji="0" sz="2600" kern="1200">
                <a:solidFill>
                  <a:schemeClr val="tx1"/>
                </a:solidFill>
                <a:latin typeface="+mn-lt"/>
                <a:ea typeface="+mn-ea"/>
                <a:cs typeface="+mn-cs"/>
              </a:defRPr>
            </a:lvl2pPr>
            <a:lvl3pPr marL="1106424" indent="-228600" algn="l" rtl="0" eaLnBrk="1" latinLnBrk="0" hangingPunct="1">
              <a:spcBef>
                <a:spcPct val="20000"/>
              </a:spcBef>
              <a:buClr>
                <a:schemeClr val="accent1"/>
              </a:buClr>
              <a:buFont typeface="Wingdings 2"/>
              <a:buChar char=""/>
              <a:defRPr kumimoji="0" sz="2400" kern="1200">
                <a:solidFill>
                  <a:schemeClr val="tx1"/>
                </a:solidFill>
                <a:latin typeface="+mn-lt"/>
                <a:ea typeface="+mn-ea"/>
                <a:cs typeface="+mn-cs"/>
              </a:defRPr>
            </a:lvl3pPr>
            <a:lvl4pPr marL="1371600" indent="-210312" algn="l" rtl="0" eaLnBrk="1" latinLnBrk="0" hangingPunct="1">
              <a:spcBef>
                <a:spcPct val="20000"/>
              </a:spcBef>
              <a:buClr>
                <a:schemeClr val="accent1"/>
              </a:buClr>
              <a:buFont typeface="Wingdings 2"/>
              <a:buChar char=""/>
              <a:defRPr kumimoji="0" sz="2000" kern="1200">
                <a:solidFill>
                  <a:schemeClr val="tx1"/>
                </a:solidFill>
                <a:latin typeface="+mn-lt"/>
                <a:ea typeface="+mn-ea"/>
                <a:cs typeface="+mn-cs"/>
              </a:defRPr>
            </a:lvl4pPr>
            <a:lvl5pPr marL="1600200" indent="-210312" algn="l" rtl="0" eaLnBrk="1" latinLnBrk="0" hangingPunct="1">
              <a:spcBef>
                <a:spcPct val="20000"/>
              </a:spcBef>
              <a:buClr>
                <a:schemeClr val="accent1">
                  <a:tint val="75000"/>
                </a:schemeClr>
              </a:buClr>
              <a:buFont typeface="Wingdings 2"/>
              <a:buChar char=""/>
              <a:defRPr kumimoji="0" sz="1900" kern="1200">
                <a:solidFill>
                  <a:schemeClr val="tx1"/>
                </a:solidFill>
                <a:latin typeface="+mn-lt"/>
                <a:ea typeface="+mn-ea"/>
                <a:cs typeface="+mn-cs"/>
              </a:defRPr>
            </a:lvl5pPr>
            <a:lvl6pPr marL="1828800" indent="-210312" algn="l" rtl="0" eaLnBrk="1" latinLnBrk="0" hangingPunct="1">
              <a:spcBef>
                <a:spcPct val="20000"/>
              </a:spcBef>
              <a:buClr>
                <a:schemeClr val="accent1">
                  <a:tint val="75000"/>
                </a:schemeClr>
              </a:buClr>
              <a:buFont typeface="Wingdings 2"/>
              <a:buChar char=""/>
              <a:defRPr kumimoji="0" sz="1800" kern="1200">
                <a:solidFill>
                  <a:schemeClr val="tx1"/>
                </a:solidFill>
                <a:latin typeface="+mn-lt"/>
                <a:ea typeface="+mn-ea"/>
                <a:cs typeface="+mn-cs"/>
              </a:defRPr>
            </a:lvl6pPr>
            <a:lvl7pPr marL="2084832" indent="-210312"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7pPr>
            <a:lvl8pPr marL="2286000" indent="-182880"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8pPr>
            <a:lvl9pPr marL="2514600" indent="-182880"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9pPr>
          </a:lstStyle>
          <a:p>
            <a:r>
              <a:rPr lang="en-US" dirty="0" smtClean="0"/>
              <a:t>What is it like</a:t>
            </a:r>
            <a:br>
              <a:rPr lang="en-US" dirty="0" smtClean="0"/>
            </a:br>
            <a:r>
              <a:rPr lang="en-US" dirty="0" smtClean="0"/>
              <a:t>to be</a:t>
            </a:r>
            <a:br>
              <a:rPr lang="en-US" dirty="0" smtClean="0"/>
            </a:br>
            <a:r>
              <a:rPr lang="en-US" dirty="0" smtClean="0"/>
              <a:t>pleased by a</a:t>
            </a:r>
            <a:br>
              <a:rPr lang="en-US" dirty="0" smtClean="0"/>
            </a:br>
            <a:r>
              <a:rPr lang="en-US" dirty="0" smtClean="0"/>
              <a:t>man?</a:t>
            </a:r>
          </a:p>
          <a:p>
            <a:endParaRPr lang="en-US" dirty="0"/>
          </a:p>
          <a:p>
            <a:r>
              <a:rPr lang="en-US" dirty="0" smtClean="0"/>
              <a:t>Which man?</a:t>
            </a:r>
          </a:p>
          <a:p>
            <a:r>
              <a:rPr lang="en-US" dirty="0" smtClean="0"/>
              <a:t>This morning or this evening?</a:t>
            </a:r>
          </a:p>
          <a:p>
            <a:r>
              <a:rPr lang="en-US" dirty="0" smtClean="0"/>
              <a:t>At the end?  Or at the start, twenty seconds earlier?</a:t>
            </a:r>
          </a:p>
          <a:p>
            <a:r>
              <a:rPr lang="en-US" dirty="0" smtClean="0"/>
              <a:t>I generally find men displeasing. </a:t>
            </a:r>
          </a:p>
        </p:txBody>
      </p:sp>
      <p:sp>
        <p:nvSpPr>
          <p:cNvPr id="6" name="Title 1"/>
          <p:cNvSpPr>
            <a:spLocks noGrp="1"/>
          </p:cNvSpPr>
          <p:nvPr>
            <p:ph type="title"/>
          </p:nvPr>
        </p:nvSpPr>
        <p:spPr>
          <a:xfrm>
            <a:off x="381000" y="271464"/>
            <a:ext cx="7239000" cy="1362075"/>
          </a:xfrm>
        </p:spPr>
        <p:txBody>
          <a:bodyPr>
            <a:normAutofit/>
          </a:bodyPr>
          <a:lstStyle/>
          <a:p>
            <a:r>
              <a:rPr lang="en-US" dirty="0" smtClean="0"/>
              <a:t>That Self-Aware Feeling</a:t>
            </a:r>
            <a:endParaRPr lang="en-US" dirty="0"/>
          </a:p>
        </p:txBody>
      </p:sp>
    </p:spTree>
    <p:extLst>
      <p:ext uri="{BB962C8B-B14F-4D97-AF65-F5344CB8AC3E}">
        <p14:creationId xmlns:p14="http://schemas.microsoft.com/office/powerpoint/2010/main" val="381721505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Anthropomorphic Embedding,</a:t>
            </a:r>
            <a:br>
              <a:rPr lang="en-US" dirty="0" smtClean="0"/>
            </a:br>
            <a:r>
              <a:rPr lang="en-US" dirty="0" smtClean="0"/>
              <a:t>Personality, and Dreaming</a:t>
            </a:r>
            <a:endParaRPr lang="en-US" dirty="0"/>
          </a:p>
        </p:txBody>
      </p:sp>
      <p:sp>
        <p:nvSpPr>
          <p:cNvPr id="3" name="Text Placeholder 2"/>
          <p:cNvSpPr>
            <a:spLocks noGrp="1"/>
          </p:cNvSpPr>
          <p:nvPr>
            <p:ph type="body" idx="1"/>
          </p:nvPr>
        </p:nvSpPr>
        <p:spPr>
          <a:xfrm>
            <a:off x="381000" y="1633535"/>
            <a:ext cx="4876800" cy="3101809"/>
          </a:xfrm>
        </p:spPr>
        <p:txBody>
          <a:bodyPr>
            <a:normAutofit fontScale="92500" lnSpcReduction="10000"/>
          </a:bodyPr>
          <a:lstStyle/>
          <a:p>
            <a:r>
              <a:rPr lang="en-US" dirty="0" smtClean="0"/>
              <a:t>THEN:   Disney</a:t>
            </a:r>
          </a:p>
          <a:p>
            <a:endParaRPr lang="en-US" dirty="0"/>
          </a:p>
          <a:p>
            <a:r>
              <a:rPr lang="en-US" dirty="0" smtClean="0"/>
              <a:t>NOW:   Better packaging and physical embedding</a:t>
            </a:r>
          </a:p>
          <a:p>
            <a:endParaRPr lang="en-US" dirty="0"/>
          </a:p>
          <a:p>
            <a:r>
              <a:rPr lang="en-US" dirty="0" smtClean="0"/>
              <a:t>Architectures designed with personality </a:t>
            </a:r>
          </a:p>
          <a:p>
            <a:r>
              <a:rPr lang="en-US" dirty="0"/>
              <a:t>	</a:t>
            </a:r>
            <a:r>
              <a:rPr lang="en-US" dirty="0" smtClean="0"/>
              <a:t>	or designed to 		freely associate </a:t>
            </a:r>
            <a:br>
              <a:rPr lang="en-US" dirty="0" smtClean="0"/>
            </a:br>
            <a:r>
              <a:rPr lang="en-US" dirty="0" smtClean="0"/>
              <a:t>possibly episodically with</a:t>
            </a:r>
            <a:br>
              <a:rPr lang="en-US" dirty="0" smtClean="0"/>
            </a:br>
            <a:r>
              <a:rPr lang="en-US" dirty="0" smtClean="0"/>
              <a:t>   creative               reference</a:t>
            </a:r>
            <a:endParaRPr lang="en-US" dirty="0"/>
          </a:p>
        </p:txBody>
      </p:sp>
      <p:pic>
        <p:nvPicPr>
          <p:cNvPr id="12290" name="Picture 2" descr="http://www.industrytap.com/wp-content/uploads/2014/11/Roboter-Klon.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18190" y="1578131"/>
            <a:ext cx="2590800" cy="1727200"/>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http://bradschmidt.net/wp-content/uploads/2015/03/Dreaming.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 y="4751657"/>
            <a:ext cx="3124200" cy="1757106"/>
          </a:xfrm>
          <a:prstGeom prst="rect">
            <a:avLst/>
          </a:prstGeom>
          <a:noFill/>
          <a:extLst>
            <a:ext uri="{909E8E84-426E-40DD-AFC4-6F175D3DCCD1}">
              <a14:hiddenFill xmlns:a14="http://schemas.microsoft.com/office/drawing/2010/main">
                <a:solidFill>
                  <a:srgbClr val="FFFFFF"/>
                </a:solidFill>
              </a14:hiddenFill>
            </a:ext>
          </a:extLst>
        </p:spPr>
      </p:pic>
      <p:pic>
        <p:nvPicPr>
          <p:cNvPr id="12296" name="Picture 8" descr="http://cdn.browserbasedgames.com/image/a/webgame-agents-target/agents-targe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26005" y="3730182"/>
            <a:ext cx="3382985" cy="2778581"/>
          </a:xfrm>
          <a:prstGeom prst="rect">
            <a:avLst/>
          </a:prstGeom>
          <a:noFill/>
          <a:extLst>
            <a:ext uri="{909E8E84-426E-40DD-AFC4-6F175D3DCCD1}">
              <a14:hiddenFill xmlns:a14="http://schemas.microsoft.com/office/drawing/2010/main">
                <a:solidFill>
                  <a:srgbClr val="FFFFFF"/>
                </a:solidFill>
              </a14:hiddenFill>
            </a:ext>
          </a:extLst>
        </p:spPr>
      </p:pic>
      <p:sp>
        <p:nvSpPr>
          <p:cNvPr id="8" name="Text Placeholder 2"/>
          <p:cNvSpPr txBox="1">
            <a:spLocks/>
          </p:cNvSpPr>
          <p:nvPr/>
        </p:nvSpPr>
        <p:spPr>
          <a:xfrm>
            <a:off x="4273505" y="3954093"/>
            <a:ext cx="1905000" cy="797564"/>
          </a:xfrm>
          <a:prstGeom prst="rect">
            <a:avLst/>
          </a:prstGeom>
        </p:spPr>
        <p:txBody>
          <a:bodyPr vert="horz" anchor="t">
            <a:normAutofit/>
          </a:bodyPr>
          <a:lstStyle>
            <a:lvl1pPr marL="54864" indent="0" algn="l" rtl="0" eaLnBrk="1" latinLnBrk="0" hangingPunct="1">
              <a:spcBef>
                <a:spcPct val="20000"/>
              </a:spcBef>
              <a:buClr>
                <a:schemeClr val="accent1"/>
              </a:buClr>
              <a:buSzPct val="80000"/>
              <a:buFont typeface="Wingdings 2"/>
              <a:buNone/>
              <a:defRPr kumimoji="0" sz="2000" kern="1200">
                <a:solidFill>
                  <a:schemeClr val="tx1">
                    <a:tint val="75000"/>
                  </a:schemeClr>
                </a:solidFill>
                <a:latin typeface="+mn-lt"/>
                <a:ea typeface="+mn-ea"/>
                <a:cs typeface="+mn-cs"/>
              </a:defRPr>
            </a:lvl1pPr>
            <a:lvl2pPr marL="822960" indent="-285750" algn="l" rtl="0" eaLnBrk="1" latinLnBrk="0" hangingPunct="1">
              <a:spcBef>
                <a:spcPct val="20000"/>
              </a:spcBef>
              <a:buClr>
                <a:schemeClr val="accent1"/>
              </a:buClr>
              <a:buSzPct val="95000"/>
              <a:buFont typeface="Verdana"/>
              <a:buNone/>
              <a:defRPr kumimoji="0" sz="1800" kern="1200">
                <a:solidFill>
                  <a:schemeClr val="tx1">
                    <a:tint val="75000"/>
                  </a:schemeClr>
                </a:solidFill>
                <a:latin typeface="+mn-lt"/>
                <a:ea typeface="+mn-ea"/>
                <a:cs typeface="+mn-cs"/>
              </a:defRPr>
            </a:lvl2pPr>
            <a:lvl3pPr marL="1106424" indent="-228600" algn="l" rtl="0" eaLnBrk="1" latinLnBrk="0" hangingPunct="1">
              <a:spcBef>
                <a:spcPct val="20000"/>
              </a:spcBef>
              <a:buClr>
                <a:schemeClr val="accent1"/>
              </a:buClr>
              <a:buFont typeface="Wingdings 2"/>
              <a:buNone/>
              <a:defRPr kumimoji="0" sz="1600" kern="1200">
                <a:solidFill>
                  <a:schemeClr val="tx1">
                    <a:tint val="75000"/>
                  </a:schemeClr>
                </a:solidFill>
                <a:latin typeface="+mn-lt"/>
                <a:ea typeface="+mn-ea"/>
                <a:cs typeface="+mn-cs"/>
              </a:defRPr>
            </a:lvl3pPr>
            <a:lvl4pPr marL="1371600" indent="-210312" algn="l" rtl="0" eaLnBrk="1" latinLnBrk="0" hangingPunct="1">
              <a:spcBef>
                <a:spcPct val="20000"/>
              </a:spcBef>
              <a:buClr>
                <a:schemeClr val="accent1"/>
              </a:buClr>
              <a:buFont typeface="Wingdings 2"/>
              <a:buNone/>
              <a:defRPr kumimoji="0" sz="1400" kern="1200">
                <a:solidFill>
                  <a:schemeClr val="tx1">
                    <a:tint val="75000"/>
                  </a:schemeClr>
                </a:solidFill>
                <a:latin typeface="+mn-lt"/>
                <a:ea typeface="+mn-ea"/>
                <a:cs typeface="+mn-cs"/>
              </a:defRPr>
            </a:lvl4pPr>
            <a:lvl5pPr marL="1600200" indent="-210312" algn="l" rtl="0" eaLnBrk="1" latinLnBrk="0" hangingPunct="1">
              <a:spcBef>
                <a:spcPct val="20000"/>
              </a:spcBef>
              <a:buClr>
                <a:schemeClr val="accent1">
                  <a:tint val="75000"/>
                </a:schemeClr>
              </a:buClr>
              <a:buFont typeface="Wingdings 2"/>
              <a:buNone/>
              <a:defRPr kumimoji="0" sz="1400" kern="1200">
                <a:solidFill>
                  <a:schemeClr val="tx1">
                    <a:tint val="75000"/>
                  </a:schemeClr>
                </a:solidFill>
                <a:latin typeface="+mn-lt"/>
                <a:ea typeface="+mn-ea"/>
                <a:cs typeface="+mn-cs"/>
              </a:defRPr>
            </a:lvl5pPr>
            <a:lvl6pPr marL="1828800" indent="-210312" algn="l" rtl="0" eaLnBrk="1" latinLnBrk="0" hangingPunct="1">
              <a:spcBef>
                <a:spcPct val="20000"/>
              </a:spcBef>
              <a:buClr>
                <a:schemeClr val="accent1">
                  <a:tint val="75000"/>
                </a:schemeClr>
              </a:buClr>
              <a:buFont typeface="Wingdings 2"/>
              <a:buChar char=""/>
              <a:defRPr kumimoji="0" sz="1800" kern="1200">
                <a:solidFill>
                  <a:schemeClr val="tx1"/>
                </a:solidFill>
                <a:latin typeface="+mn-lt"/>
                <a:ea typeface="+mn-ea"/>
                <a:cs typeface="+mn-cs"/>
              </a:defRPr>
            </a:lvl6pPr>
            <a:lvl7pPr marL="2084832" indent="-210312"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7pPr>
            <a:lvl8pPr marL="2286000" indent="-182880"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8pPr>
            <a:lvl9pPr marL="2514600" indent="-182880"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9pPr>
          </a:lstStyle>
          <a:p>
            <a:r>
              <a:rPr lang="en-US" dirty="0" smtClean="0"/>
              <a:t>Min-constraint</a:t>
            </a:r>
            <a:endParaRPr lang="en-US" dirty="0"/>
          </a:p>
        </p:txBody>
      </p:sp>
    </p:spTree>
    <p:extLst>
      <p:ext uri="{BB962C8B-B14F-4D97-AF65-F5344CB8AC3E}">
        <p14:creationId xmlns:p14="http://schemas.microsoft.com/office/powerpoint/2010/main" val="40551252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Anthropomorphic Embedding,</a:t>
            </a:r>
            <a:br>
              <a:rPr lang="en-US" dirty="0"/>
            </a:br>
            <a:r>
              <a:rPr lang="en-US" dirty="0"/>
              <a:t>Personality, and Dreaming</a:t>
            </a:r>
          </a:p>
        </p:txBody>
      </p:sp>
      <p:sp>
        <p:nvSpPr>
          <p:cNvPr id="3" name="Text Placeholder 2"/>
          <p:cNvSpPr>
            <a:spLocks noGrp="1"/>
          </p:cNvSpPr>
          <p:nvPr>
            <p:ph type="body" idx="1"/>
          </p:nvPr>
        </p:nvSpPr>
        <p:spPr/>
        <p:txBody>
          <a:bodyPr/>
          <a:lstStyle/>
          <a:p>
            <a:r>
              <a:rPr lang="en-US" dirty="0" smtClean="0"/>
              <a:t>WATCH1:  Rise of MBTI and believable agents in games</a:t>
            </a:r>
            <a:endParaRPr lang="en-US" dirty="0"/>
          </a:p>
        </p:txBody>
      </p:sp>
      <p:pic>
        <p:nvPicPr>
          <p:cNvPr id="13314" name="Picture 2" descr="http://fc07.deviantart.net/fs70/i/2012/179/3/a/mbti_chart_chibis_by_ri_m-d51reh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3315" y="2971800"/>
            <a:ext cx="4119164" cy="3352800"/>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descr="http://fathergeek.com/wp-content/uploads/2013/07/theagents_ar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43892" y="1524000"/>
            <a:ext cx="5000108" cy="2598336"/>
          </a:xfrm>
          <a:prstGeom prst="rect">
            <a:avLst/>
          </a:prstGeom>
          <a:noFill/>
          <a:scene3d>
            <a:camera prst="orthographicFront">
              <a:rot lat="1544695" lon="18405242" rev="18086453"/>
            </a:camera>
            <a:lightRig rig="threePt" dir="t"/>
          </a:scene3d>
          <a:extLst>
            <a:ext uri="{909E8E84-426E-40DD-AFC4-6F175D3DCCD1}">
              <a14:hiddenFill xmlns:a14="http://schemas.microsoft.com/office/drawing/2010/main">
                <a:solidFill>
                  <a:srgbClr val="FFFFFF"/>
                </a:solidFill>
              </a14:hiddenFill>
            </a:ext>
          </a:extLst>
        </p:spPr>
      </p:pic>
      <p:sp>
        <p:nvSpPr>
          <p:cNvPr id="4" name="Rectangle 3"/>
          <p:cNvSpPr/>
          <p:nvPr/>
        </p:nvSpPr>
        <p:spPr>
          <a:xfrm>
            <a:off x="4552682" y="4395787"/>
            <a:ext cx="4572000" cy="2246769"/>
          </a:xfrm>
          <a:prstGeom prst="rect">
            <a:avLst/>
          </a:prstGeom>
        </p:spPr>
        <p:txBody>
          <a:bodyPr>
            <a:spAutoFit/>
          </a:bodyPr>
          <a:lstStyle/>
          <a:p>
            <a:r>
              <a:rPr lang="en-US" sz="1400" b="1" dirty="0" smtClean="0">
                <a:hlinkClick r:id="rId4"/>
              </a:rPr>
              <a:t>Personality-driven social behaviors in believable agents</a:t>
            </a:r>
            <a:endParaRPr lang="en-US" sz="1400" b="1" dirty="0" smtClean="0"/>
          </a:p>
          <a:p>
            <a:r>
              <a:rPr lang="en-US" sz="1400" dirty="0" smtClean="0"/>
              <a:t>P Rizzo, </a:t>
            </a:r>
            <a:r>
              <a:rPr lang="en-US" sz="1400" dirty="0" smtClean="0">
                <a:hlinkClick r:id="rId5"/>
              </a:rPr>
              <a:t>M </a:t>
            </a:r>
            <a:r>
              <a:rPr lang="en-US" sz="1400" dirty="0" err="1" smtClean="0">
                <a:hlinkClick r:id="rId5"/>
              </a:rPr>
              <a:t>Veloso</a:t>
            </a:r>
            <a:r>
              <a:rPr lang="en-US" sz="1400" dirty="0" smtClean="0"/>
              <a:t>, </a:t>
            </a:r>
            <a:r>
              <a:rPr lang="en-US" sz="1400" dirty="0" smtClean="0">
                <a:hlinkClick r:id="rId6"/>
              </a:rPr>
              <a:t>M </a:t>
            </a:r>
            <a:r>
              <a:rPr lang="en-US" sz="1400" dirty="0" err="1" smtClean="0">
                <a:hlinkClick r:id="rId6"/>
              </a:rPr>
              <a:t>Miceli</a:t>
            </a:r>
            <a:r>
              <a:rPr lang="en-US" sz="1400" dirty="0" smtClean="0"/>
              <a:t>, </a:t>
            </a:r>
            <a:r>
              <a:rPr lang="en-US" sz="1400" dirty="0" smtClean="0">
                <a:hlinkClick r:id="rId7"/>
              </a:rPr>
              <a:t>A </a:t>
            </a:r>
            <a:r>
              <a:rPr lang="en-US" sz="1400" dirty="0" err="1" smtClean="0">
                <a:hlinkClick r:id="rId7"/>
              </a:rPr>
              <a:t>Cesta</a:t>
            </a:r>
            <a:r>
              <a:rPr lang="en-US" sz="1400" dirty="0" smtClean="0"/>
              <a:t> - … on Socially Intelligent </a:t>
            </a:r>
            <a:r>
              <a:rPr lang="en-US" sz="1400" b="1" dirty="0" smtClean="0"/>
              <a:t>Agents</a:t>
            </a:r>
            <a:r>
              <a:rPr lang="en-US" sz="1400" dirty="0" smtClean="0"/>
              <a:t>, 1997 - aaai.org</a:t>
            </a:r>
          </a:p>
          <a:p>
            <a:r>
              <a:rPr lang="en-US" sz="1400" b="1" dirty="0" smtClean="0"/>
              <a:t>Agents </a:t>
            </a:r>
            <a:r>
              <a:rPr lang="en-US" sz="1400" dirty="0" smtClean="0"/>
              <a:t>are considered" </a:t>
            </a:r>
            <a:r>
              <a:rPr lang="en-US" sz="1400" b="1" dirty="0" smtClean="0"/>
              <a:t>believable</a:t>
            </a:r>
            <a:r>
              <a:rPr lang="en-US" sz="1400" dirty="0" smtClean="0"/>
              <a:t>" when they are viewed by an audience as  endowed with thoughts, desires, and emotions, typical of different personalities. The paper describes our work in progress aimed at </a:t>
            </a:r>
            <a:r>
              <a:rPr lang="en-US" sz="1400" dirty="0" err="1" smtClean="0"/>
              <a:t>reaiizing</a:t>
            </a:r>
            <a:r>
              <a:rPr lang="en-US" sz="1400" dirty="0" smtClean="0"/>
              <a:t> </a:t>
            </a:r>
            <a:r>
              <a:rPr lang="en-US" sz="1400" b="1" dirty="0" smtClean="0"/>
              <a:t>believable agents </a:t>
            </a:r>
            <a:r>
              <a:rPr lang="en-US" sz="1400" dirty="0" smtClean="0"/>
              <a:t>that perform helping </a:t>
            </a:r>
            <a:r>
              <a:rPr lang="en-US" sz="1400" b="1" dirty="0" smtClean="0"/>
              <a:t>... </a:t>
            </a:r>
            <a:r>
              <a:rPr lang="en-US" sz="1400" dirty="0" smtClean="0">
                <a:hlinkClick r:id="rId8"/>
              </a:rPr>
              <a:t>Cited by 66</a:t>
            </a:r>
            <a:endParaRPr lang="en-US" sz="1400" dirty="0"/>
          </a:p>
        </p:txBody>
      </p:sp>
    </p:spTree>
    <p:extLst>
      <p:ext uri="{BB962C8B-B14F-4D97-AF65-F5344CB8AC3E}">
        <p14:creationId xmlns:p14="http://schemas.microsoft.com/office/powerpoint/2010/main" val="174104510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Anthropomorphic Embedding,</a:t>
            </a:r>
            <a:br>
              <a:rPr lang="en-US" dirty="0"/>
            </a:br>
            <a:r>
              <a:rPr lang="en-US" dirty="0"/>
              <a:t>Personality, and Dreaming</a:t>
            </a:r>
          </a:p>
        </p:txBody>
      </p:sp>
      <p:sp>
        <p:nvSpPr>
          <p:cNvPr id="3" name="Text Placeholder 2"/>
          <p:cNvSpPr>
            <a:spLocks noGrp="1"/>
          </p:cNvSpPr>
          <p:nvPr>
            <p:ph type="body" idx="1"/>
          </p:nvPr>
        </p:nvSpPr>
        <p:spPr/>
        <p:txBody>
          <a:bodyPr/>
          <a:lstStyle/>
          <a:p>
            <a:r>
              <a:rPr lang="en-US" dirty="0" smtClean="0"/>
              <a:t>WATCH2:  associative-memory-based classifiers</a:t>
            </a:r>
            <a:endParaRPr lang="en-US" dirty="0"/>
          </a:p>
        </p:txBody>
      </p:sp>
      <p:pic>
        <p:nvPicPr>
          <p:cNvPr id="14338" name="Picture 2" descr="https://i.ytimg.com/vi/t3Z_XEsZFEE/maxresdefault.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65502" y="1938360"/>
            <a:ext cx="3781218" cy="2126625"/>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descr="http://techemergence.com/wp-content/uploads/2015/12/Thaler-Blog-1-851x315.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4191000"/>
            <a:ext cx="7010400" cy="2592298"/>
          </a:xfrm>
          <a:prstGeom prst="rect">
            <a:avLst/>
          </a:prstGeom>
          <a:noFill/>
          <a:extLst>
            <a:ext uri="{909E8E84-426E-40DD-AFC4-6F175D3DCCD1}">
              <a14:hiddenFill xmlns:a14="http://schemas.microsoft.com/office/drawing/2010/main">
                <a:solidFill>
                  <a:srgbClr val="FFFFFF"/>
                </a:solidFill>
              </a14:hiddenFill>
            </a:ext>
          </a:extLst>
        </p:spPr>
      </p:pic>
      <p:pic>
        <p:nvPicPr>
          <p:cNvPr id="14342" name="Picture 6" descr="https://upload.wikimedia.org/wikipedia/en/9/9b/Watson_Jeopardy.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62200" y="2590800"/>
            <a:ext cx="2667000" cy="14967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65952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Sympathy</a:t>
            </a:r>
            <a:endParaRPr lang="en-US" dirty="0"/>
          </a:p>
        </p:txBody>
      </p:sp>
      <p:sp>
        <p:nvSpPr>
          <p:cNvPr id="3" name="Text Placeholder 2"/>
          <p:cNvSpPr>
            <a:spLocks noGrp="1"/>
          </p:cNvSpPr>
          <p:nvPr>
            <p:ph type="body" idx="1"/>
          </p:nvPr>
        </p:nvSpPr>
        <p:spPr/>
        <p:txBody>
          <a:bodyPr/>
          <a:lstStyle/>
          <a:p>
            <a:r>
              <a:rPr lang="en-US" dirty="0" smtClean="0"/>
              <a:t>THEN:  Eliza?</a:t>
            </a:r>
          </a:p>
          <a:p>
            <a:endParaRPr lang="en-US" dirty="0"/>
          </a:p>
          <a:p>
            <a:r>
              <a:rPr lang="en-US" dirty="0" smtClean="0"/>
              <a:t>NOW:  Facebook auto-reply?</a:t>
            </a:r>
          </a:p>
          <a:p>
            <a:endParaRPr lang="en-US" dirty="0"/>
          </a:p>
        </p:txBody>
      </p:sp>
      <p:pic>
        <p:nvPicPr>
          <p:cNvPr id="1026" name="Picture 2" descr="http://www.inspire21.com/sites/default/files/imagecache/lightbox/sympathy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57604" y="3771900"/>
            <a:ext cx="4200525" cy="283845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knowledgeillusion.files.wordpress.com/2012/04/4966605.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55621" y="457200"/>
            <a:ext cx="4476750" cy="291465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www.cbc.ca/strombo/content/images/sympathize-facbook-817.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2985135"/>
            <a:ext cx="3771900" cy="24460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623793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7494"/>
            <a:ext cx="8229600" cy="6209506"/>
          </a:xfrm>
        </p:spPr>
        <p:txBody>
          <a:bodyPr>
            <a:normAutofit/>
          </a:bodyPr>
          <a:lstStyle/>
          <a:p>
            <a:r>
              <a:rPr lang="en-US" sz="2800" i="1" dirty="0" smtClean="0">
                <a:solidFill>
                  <a:schemeClr val="accent3">
                    <a:lumMod val="50000"/>
                  </a:schemeClr>
                </a:solidFill>
              </a:rPr>
              <a:t>Like most of these, anthropomorphism + proper embedding + </a:t>
            </a:r>
            <a:r>
              <a:rPr lang="en-US" sz="2800" i="1" dirty="0" err="1" smtClean="0">
                <a:solidFill>
                  <a:schemeClr val="accent3">
                    <a:lumMod val="50000"/>
                  </a:schemeClr>
                </a:solidFill>
              </a:rPr>
              <a:t>BDI+argument-based</a:t>
            </a:r>
            <a:r>
              <a:rPr lang="en-US" sz="2800" i="1" dirty="0" smtClean="0">
                <a:solidFill>
                  <a:schemeClr val="accent3">
                    <a:lumMod val="50000"/>
                  </a:schemeClr>
                </a:solidFill>
              </a:rPr>
              <a:t> (human-inspired) control </a:t>
            </a:r>
            <a:r>
              <a:rPr lang="en-US" sz="2800" i="1" dirty="0" smtClean="0">
                <a:solidFill>
                  <a:schemeClr val="accent3">
                    <a:lumMod val="50000"/>
                  </a:schemeClr>
                </a:solidFill>
                <a:sym typeface="Wingdings" panose="05000000000000000000" pitchFamily="2" charset="2"/>
              </a:rPr>
              <a:t> ready attribution</a:t>
            </a:r>
            <a:endParaRPr lang="en-US" sz="2800" i="1" dirty="0">
              <a:solidFill>
                <a:schemeClr val="accent3">
                  <a:lumMod val="50000"/>
                </a:schemeClr>
              </a:solidFill>
            </a:endParaRPr>
          </a:p>
        </p:txBody>
      </p:sp>
    </p:spTree>
    <p:extLst>
      <p:ext uri="{BB962C8B-B14F-4D97-AF65-F5344CB8AC3E}">
        <p14:creationId xmlns:p14="http://schemas.microsoft.com/office/powerpoint/2010/main" val="115576111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Prosthetic Sentience</a:t>
            </a:r>
          </a:p>
        </p:txBody>
      </p:sp>
      <p:sp>
        <p:nvSpPr>
          <p:cNvPr id="3" name="Text Placeholder 2"/>
          <p:cNvSpPr>
            <a:spLocks noGrp="1"/>
          </p:cNvSpPr>
          <p:nvPr>
            <p:ph type="body" idx="1"/>
          </p:nvPr>
        </p:nvSpPr>
        <p:spPr/>
        <p:txBody>
          <a:bodyPr/>
          <a:lstStyle/>
          <a:p>
            <a:r>
              <a:rPr lang="en-US" dirty="0" smtClean="0"/>
              <a:t>THEN:  “Poor machine!”</a:t>
            </a:r>
          </a:p>
          <a:p>
            <a:endParaRPr lang="en-US" dirty="0"/>
          </a:p>
          <a:p>
            <a:r>
              <a:rPr lang="en-US" dirty="0" smtClean="0"/>
              <a:t>NOW:  Plugged-in Humans, crowd-sourced responses </a:t>
            </a:r>
            <a:endParaRPr lang="en-US" dirty="0"/>
          </a:p>
        </p:txBody>
      </p:sp>
      <p:pic>
        <p:nvPicPr>
          <p:cNvPr id="15362" name="Picture 2" descr="http://i.dailymail.co.uk/i/pix/2011/03/16/article-0-0B32814A00000578-68_634x45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62400" y="3126325"/>
            <a:ext cx="4953000" cy="3580886"/>
          </a:xfrm>
          <a:prstGeom prst="rect">
            <a:avLst/>
          </a:prstGeom>
          <a:noFill/>
          <a:extLst>
            <a:ext uri="{909E8E84-426E-40DD-AFC4-6F175D3DCCD1}">
              <a14:hiddenFill xmlns:a14="http://schemas.microsoft.com/office/drawing/2010/main">
                <a:solidFill>
                  <a:srgbClr val="FFFFFF"/>
                </a:solidFill>
              </a14:hiddenFill>
            </a:ext>
          </a:extLst>
        </p:spPr>
      </p:pic>
      <p:pic>
        <p:nvPicPr>
          <p:cNvPr id="15364" name="Picture 4" descr="http://veganismisnonviolence.files.wordpress.com/2012/07/allthemattersissentienc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71599" y="3200400"/>
            <a:ext cx="2400107" cy="3542228"/>
          </a:xfrm>
          <a:prstGeom prst="rect">
            <a:avLst/>
          </a:prstGeom>
          <a:noFill/>
          <a:extLst>
            <a:ext uri="{909E8E84-426E-40DD-AFC4-6F175D3DCCD1}">
              <a14:hiddenFill xmlns:a14="http://schemas.microsoft.com/office/drawing/2010/main">
                <a:solidFill>
                  <a:srgbClr val="FFFFFF"/>
                </a:solidFill>
              </a14:hiddenFill>
            </a:ext>
          </a:extLst>
        </p:spPr>
      </p:pic>
      <p:pic>
        <p:nvPicPr>
          <p:cNvPr id="15366" name="Picture 6" descr="http://static.tvtropes.org/pmwiki/pub/images/daybreakers_5084.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66625" y="1039813"/>
            <a:ext cx="3333750" cy="20002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661843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Prosthetic Sentience</a:t>
            </a:r>
            <a:endParaRPr lang="en-US" dirty="0"/>
          </a:p>
        </p:txBody>
      </p:sp>
      <p:sp>
        <p:nvSpPr>
          <p:cNvPr id="3" name="Text Placeholder 2"/>
          <p:cNvSpPr>
            <a:spLocks noGrp="1"/>
          </p:cNvSpPr>
          <p:nvPr>
            <p:ph type="body" idx="1"/>
          </p:nvPr>
        </p:nvSpPr>
        <p:spPr/>
        <p:txBody>
          <a:bodyPr/>
          <a:lstStyle/>
          <a:p>
            <a:r>
              <a:rPr lang="en-US" dirty="0" smtClean="0"/>
              <a:t>EDGE1:  </a:t>
            </a:r>
            <a:r>
              <a:rPr lang="en-US" dirty="0" err="1" smtClean="0"/>
              <a:t>Lacrimonious</a:t>
            </a:r>
            <a:r>
              <a:rPr lang="en-US" dirty="0" smtClean="0"/>
              <a:t> Lagomorphs  </a:t>
            </a:r>
            <a:endParaRPr lang="en-US" dirty="0"/>
          </a:p>
        </p:txBody>
      </p:sp>
      <p:pic>
        <p:nvPicPr>
          <p:cNvPr id="16386" name="Picture 2" descr="http://rlv.zcache.co.nz/cute_crying_rabbit_pendant-re5a03accb86a4b048327a84b0daabd7c_fknxj_1024.jpg?rlvnet=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00600" y="2514600"/>
            <a:ext cx="4076700" cy="4076701"/>
          </a:xfrm>
          <a:prstGeom prst="rect">
            <a:avLst/>
          </a:prstGeom>
          <a:noFill/>
          <a:extLst>
            <a:ext uri="{909E8E84-426E-40DD-AFC4-6F175D3DCCD1}">
              <a14:hiddenFill xmlns:a14="http://schemas.microsoft.com/office/drawing/2010/main">
                <a:solidFill>
                  <a:srgbClr val="FFFFFF"/>
                </a:solidFill>
              </a14:hiddenFill>
            </a:ext>
          </a:extLst>
        </p:spPr>
      </p:pic>
      <p:pic>
        <p:nvPicPr>
          <p:cNvPr id="16388" name="Picture 4" descr="http://designable.org/images/work/birth-announcement-large.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519966"/>
            <a:ext cx="4295775" cy="40767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188058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Prosthetic Sentience</a:t>
            </a:r>
          </a:p>
        </p:txBody>
      </p:sp>
      <p:sp>
        <p:nvSpPr>
          <p:cNvPr id="3" name="Text Placeholder 2"/>
          <p:cNvSpPr>
            <a:spLocks noGrp="1"/>
          </p:cNvSpPr>
          <p:nvPr>
            <p:ph type="body" idx="1"/>
          </p:nvPr>
        </p:nvSpPr>
        <p:spPr>
          <a:xfrm>
            <a:off x="381000" y="1633536"/>
            <a:ext cx="4191000" cy="2286000"/>
          </a:xfrm>
        </p:spPr>
        <p:txBody>
          <a:bodyPr>
            <a:normAutofit lnSpcReduction="10000"/>
          </a:bodyPr>
          <a:lstStyle/>
          <a:p>
            <a:r>
              <a:rPr lang="en-US" dirty="0" smtClean="0"/>
              <a:t>EDGE2:  Multi-player online games, and</a:t>
            </a:r>
          </a:p>
          <a:p>
            <a:endParaRPr lang="en-US" dirty="0" smtClean="0"/>
          </a:p>
          <a:p>
            <a:r>
              <a:rPr lang="en-US" dirty="0" smtClean="0"/>
              <a:t>computer-mediated asynchronous, semi-automatically generated human interaction</a:t>
            </a:r>
            <a:endParaRPr lang="en-US" dirty="0"/>
          </a:p>
        </p:txBody>
      </p:sp>
      <p:pic>
        <p:nvPicPr>
          <p:cNvPr id="17410" name="Picture 2" descr="https://rumorscity.com/wp-content/uploads/2014/08/The-25-Best-Multiplayer-Games-for-iPhone-and-iPad-1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8089" y="4190999"/>
            <a:ext cx="3968711" cy="2479721"/>
          </a:xfrm>
          <a:prstGeom prst="rect">
            <a:avLst/>
          </a:prstGeom>
          <a:noFill/>
          <a:extLst>
            <a:ext uri="{909E8E84-426E-40DD-AFC4-6F175D3DCCD1}">
              <a14:hiddenFill xmlns:a14="http://schemas.microsoft.com/office/drawing/2010/main">
                <a:solidFill>
                  <a:srgbClr val="FFFFFF"/>
                </a:solidFill>
              </a14:hiddenFill>
            </a:ext>
          </a:extLst>
        </p:spPr>
      </p:pic>
      <p:pic>
        <p:nvPicPr>
          <p:cNvPr id="17412" name="Picture 4" descr="http://www.themarysue.com/wp-content/uploads/2013/01/sean-young-blade-runn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1447800"/>
            <a:ext cx="3923196" cy="1866900"/>
          </a:xfrm>
          <a:prstGeom prst="rect">
            <a:avLst/>
          </a:prstGeom>
          <a:noFill/>
          <a:extLst>
            <a:ext uri="{909E8E84-426E-40DD-AFC4-6F175D3DCCD1}">
              <a14:hiddenFill xmlns:a14="http://schemas.microsoft.com/office/drawing/2010/main">
                <a:solidFill>
                  <a:srgbClr val="FFFFFF"/>
                </a:solidFill>
              </a14:hiddenFill>
            </a:ext>
          </a:extLst>
        </p:spPr>
      </p:pic>
      <p:pic>
        <p:nvPicPr>
          <p:cNvPr id="17414" name="Picture 6" descr="http://cache4.asset-cache.net/gc/533929291-army-woman-on-cell-phone-in-coffee-shop-gettyimages.jpg?v=1&amp;c=IWSAsset&amp;k=2&amp;d=8OfZJ4oi9EQu47vOgVCM611YNgOedruTawFZ8Y4th89wnYGH7WZhUNX3wVjLAQDUsatCNKLe%2BjIb6KnjnZoViA%3D%3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39579" y="3829720"/>
            <a:ext cx="3660417" cy="24402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125356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7494"/>
            <a:ext cx="8229600" cy="6209506"/>
          </a:xfrm>
        </p:spPr>
        <p:txBody>
          <a:bodyPr>
            <a:normAutofit/>
          </a:bodyPr>
          <a:lstStyle/>
          <a:p>
            <a:r>
              <a:rPr lang="en-US" sz="2800" i="1" dirty="0" smtClean="0">
                <a:solidFill>
                  <a:schemeClr val="accent3">
                    <a:lumMod val="50000"/>
                  </a:schemeClr>
                </a:solidFill>
              </a:rPr>
              <a:t>Most think the sentience has to be built into the robot…</a:t>
            </a:r>
            <a:br>
              <a:rPr lang="en-US" sz="2800" i="1" dirty="0" smtClean="0">
                <a:solidFill>
                  <a:schemeClr val="accent3">
                    <a:lumMod val="50000"/>
                  </a:schemeClr>
                </a:solidFill>
              </a:rPr>
            </a:br>
            <a:r>
              <a:rPr lang="en-US" sz="2800" i="1" dirty="0">
                <a:solidFill>
                  <a:schemeClr val="accent3">
                    <a:lumMod val="50000"/>
                  </a:schemeClr>
                </a:solidFill>
              </a:rPr>
              <a:t/>
            </a:r>
            <a:br>
              <a:rPr lang="en-US" sz="2800" i="1" dirty="0">
                <a:solidFill>
                  <a:schemeClr val="accent3">
                    <a:lumMod val="50000"/>
                  </a:schemeClr>
                </a:solidFill>
              </a:rPr>
            </a:br>
            <a:r>
              <a:rPr lang="en-US" sz="2800" i="1" dirty="0" smtClean="0">
                <a:solidFill>
                  <a:schemeClr val="accent3">
                    <a:lumMod val="50000"/>
                  </a:schemeClr>
                </a:solidFill>
              </a:rPr>
              <a:t>But perhaps the robot is being built around the sources of sentience.</a:t>
            </a:r>
            <a:endParaRPr lang="en-US" sz="2800" i="1" dirty="0">
              <a:solidFill>
                <a:schemeClr val="accent3">
                  <a:lumMod val="50000"/>
                </a:schemeClr>
              </a:solidFill>
            </a:endParaRPr>
          </a:p>
        </p:txBody>
      </p:sp>
    </p:spTree>
    <p:extLst>
      <p:ext uri="{BB962C8B-B14F-4D97-AF65-F5344CB8AC3E}">
        <p14:creationId xmlns:p14="http://schemas.microsoft.com/office/powerpoint/2010/main" val="379489548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But what about {C}?</a:t>
            </a:r>
            <a:endParaRPr lang="en-US" dirty="0"/>
          </a:p>
        </p:txBody>
      </p:sp>
      <p:sp>
        <p:nvSpPr>
          <p:cNvPr id="3" name="Text Placeholder 2"/>
          <p:cNvSpPr>
            <a:spLocks noGrp="1"/>
          </p:cNvSpPr>
          <p:nvPr>
            <p:ph type="body" idx="1"/>
          </p:nvPr>
        </p:nvSpPr>
        <p:spPr/>
        <p:txBody>
          <a:bodyPr>
            <a:normAutofit/>
          </a:bodyPr>
          <a:lstStyle/>
          <a:p>
            <a:r>
              <a:rPr lang="en-US" dirty="0" smtClean="0"/>
              <a:t>What is it like to be conscious?</a:t>
            </a:r>
          </a:p>
          <a:p>
            <a:endParaRPr lang="en-US" dirty="0"/>
          </a:p>
          <a:p>
            <a:r>
              <a:rPr lang="en-US" dirty="0" smtClean="0"/>
              <a:t>What is it like to be</a:t>
            </a:r>
          </a:p>
          <a:p>
            <a:r>
              <a:rPr lang="en-US" dirty="0" smtClean="0"/>
              <a:t>“Un-conscious”?</a:t>
            </a:r>
            <a:endParaRPr lang="en-US" dirty="0"/>
          </a:p>
        </p:txBody>
      </p:sp>
      <p:pic>
        <p:nvPicPr>
          <p:cNvPr id="19458" name="Picture 2" descr="http://sports.cbsimg.net/images/visual/whatshot/120214_CurryWinner2.gif"/>
          <p:cNvPicPr>
            <a:picLocks noChangeAspect="1" noChangeArrowheads="1" noCrop="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24600" y="322263"/>
            <a:ext cx="2362200" cy="132873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4495800" y="1691784"/>
            <a:ext cx="4419600" cy="646331"/>
          </a:xfrm>
          <a:prstGeom prst="rect">
            <a:avLst/>
          </a:prstGeom>
        </p:spPr>
        <p:txBody>
          <a:bodyPr wrap="square">
            <a:spAutoFit/>
          </a:bodyPr>
          <a:lstStyle/>
          <a:p>
            <a:r>
              <a:rPr lang="en-US" dirty="0" smtClean="0"/>
              <a:t>http://sports.cbsimg.net/images/visual/whatshot/120214_CurryWinner2.gif</a:t>
            </a:r>
            <a:endParaRPr lang="en-US" dirty="0"/>
          </a:p>
        </p:txBody>
      </p:sp>
      <p:pic>
        <p:nvPicPr>
          <p:cNvPr id="19460" name="Picture 4" descr="http://s3.amazonaws.com/br-cdn/temp_images/2015/02/15/2015-02-1419_01_08.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383867" y="2438400"/>
            <a:ext cx="2302933" cy="12954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5029200" y="3767435"/>
            <a:ext cx="4114800" cy="923330"/>
          </a:xfrm>
          <a:prstGeom prst="rect">
            <a:avLst/>
          </a:prstGeom>
        </p:spPr>
        <p:txBody>
          <a:bodyPr wrap="square">
            <a:spAutoFit/>
          </a:bodyPr>
          <a:lstStyle/>
          <a:p>
            <a:r>
              <a:rPr lang="en-US" dirty="0" smtClean="0"/>
              <a:t>http://s3.amazonaws.com/br-cdn/temp_images/2015/02/15/2015-02-1419_01_08.gif</a:t>
            </a:r>
            <a:endParaRPr lang="en-US" dirty="0"/>
          </a:p>
        </p:txBody>
      </p:sp>
      <p:sp>
        <p:nvSpPr>
          <p:cNvPr id="7" name="Rectangle 6"/>
          <p:cNvSpPr/>
          <p:nvPr/>
        </p:nvSpPr>
        <p:spPr>
          <a:xfrm>
            <a:off x="256168" y="3782756"/>
            <a:ext cx="4572000" cy="646331"/>
          </a:xfrm>
          <a:prstGeom prst="rect">
            <a:avLst/>
          </a:prstGeom>
        </p:spPr>
        <p:txBody>
          <a:bodyPr>
            <a:spAutoFit/>
          </a:bodyPr>
          <a:lstStyle/>
          <a:p>
            <a:r>
              <a:rPr lang="en-US" dirty="0" smtClean="0"/>
              <a:t>https://www.youtube.com/watch?v=6ap2CA8Z58M</a:t>
            </a:r>
            <a:endParaRPr lang="en-US" dirty="0"/>
          </a:p>
        </p:txBody>
      </p:sp>
      <p:sp>
        <p:nvSpPr>
          <p:cNvPr id="8" name="AutoShape 6" descr="Video for steph curry three point record"/>
          <p:cNvSpPr>
            <a:spLocks noChangeAspect="1" noChangeArrowheads="1"/>
          </p:cNvSpPr>
          <p:nvPr/>
        </p:nvSpPr>
        <p:spPr bwMode="auto">
          <a:xfrm>
            <a:off x="155575" y="-296863"/>
            <a:ext cx="1104900" cy="61912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AutoShape 8" descr="data:image/jpeg;base64,/9j/4AAQSkZJRgABAQAAAQABAAD/2wCEAAkGBwgHBgkIBwgKCgkLDRYPDQwMDRsUFRAWIB0iIiAdHx8kKDQsJCYxJx8fLT0tMTU3Ojo6Iys/RD84QzQ5OjcBCgoKDQwNGg8PGjclHyU3Nzc3Nzc3Nzc3Nzc3Nzc3Nzc3Nzc3Nzc3Nzc3Nzc3Nzc3Nzc3Nzc3Nzc3Nzc3Nzc3N//AABEIAEMAeAMBIgACEQEDEQH/xAAbAAAABwEAAAAAAAAAAAAAAAAAAQIEBQYHA//EAD8QAAIBAwMBBQUFBQUJAAAAAAECAwAEEQUSITEGEyJBkRRRYXGBBzKhseEWI4KS0RVTYnLwJEJDUlSTssHS/8QAGQEAAwEBAQAAAAAAAAAAAAAAAgMEAQAF/8QAKREAAgEDAwMCBwEAAAAAAAAAAAECAxEhBBIxBTJBFVEiM1JicZHhE//aAAwDAQACEQMRAD8AYiwOOIG/kND2Bv8Apm/7Z/pV/G3H6URwUOKp9W+1Gelr6ig/2c5x/sknPTEZ/pSH0uXOPY5T8O6P9K0EKuF6cUl1QsM4+JpcurSt2oNdLjfuZnS6YzyPGtq5dACyhDkA9PyNdV0efysn+qVczap/aXtaNjMXdum373OVOfhlvWu7SQbzCZEWQqTt3AMB78Up9XqeIoL0qn5kyhR6d3h2JCjMTjaCua6tooRQklvtlb7oYjn5VG6fb3DS2zGQxxNIoEuOB4sdav2svHFq2nPIURF3sSTwBgV0+o1XayQcOn0Y5uyrfs1dY4tSo/zL/Wlr2buv7hfqwq3WV/b3zmOGQhwN22SMqSvvGacrtlAeKVHXpleRS31Sunwv0aum0fdlKHZu5/3khHzb9KpWv35hu3t4tvdJ4dy9HPmflWr9pSYtDvZEyrrHwcdM8Vlurae1v2eS5uYv3txdjueeRGEPOP8AXUdPNtLV1q6alwLqaSlSaceRtA0Y9ku5Y9gMjCRsZEh8uPXPx586l7uwjvDBcQ9/IUPg7uEgZNWvsppln+zlqurQW7STIHELJkhRwvHXJHi/iNSH7N6HckRpp0gVuCVLL/5H8hSHq3BuEeB60qnaUiv2sTaLd2l04UXpRiUZQ3d468HIyQ4HTgA+Z4FWbU9MtGvJ7meKMO0Y2ASng42/DHAFFTVGpJJp2Ce2OGiT3nPl6UeST0H0FdMD+8+mKLA67vwryC0Ttz5H8KATHRSfnR+E+Z9K6DhcAmuubY5oh38x8fOsmtbN012/lW4e+2SOO/TPjHnz8jz5Vro3Z+/WVXvZ+W1vLjT4he+KVhGsW1o9oBZc8jHhx193niqdNHc2ifUPbZ2LfpV3o9jYW+lX91bmWRTvhJDHLH7pxxnkedR7zs80VrO/eLbuUjkYcspIxn6Cq12F0Yaj2gli1CGRVs13SL90rLnwg+fk38tXztAkUMdrZ2SRCR5MFf8AkyCQzY5xkfWilDbPastmQm5QuyJ0a9is5Ekuo5GkVGjyAMhiwB+nT58VM6Xqlrbn2eTClssCPP5/GmMuBPLBHpE0j+zrb9/3h/eAAYbG3G7hefl7qmrbRbVrK3iuII3kSMBpF8JJ8z18zTNRTUEm/IUJOXA17VXmOzt9M8YSF4ggLNkksQo4HHUjnP0rO9Oll1DszrllK7SdwUlh3c7RuywX4YQ/zfGr32xv9L7PaD3V5bC6ExIht3b7zDnJPkBxz8qp9q37PdlXv7/T3gkvW7mKB5RukBRsufD4QPIEVukko3vwxOoV3+DS9GEUuk2k6RBBLBG5C8DlQaKW0u5tSiMVx3VqMEhepPu+VL7MqzdntNDxmFzbR5jPJXwjjNSvdFCCGPpULuptorjmKIjUoraFWHdozZzhhk/U0K73GnLdNJMJbiPLfvtrAg8cYDZA4xQr0nVjCMU/Ym/zcm7C9p/xUkqSON3qa6AkAeA+lFvbHEfnXllZz2t/i9TSgjfH1/WugdsHwGgrOT9xq44IB8crx8/1qg/aPqjWF9FavaJPb3UA75WZl3qCwIBB46jnHkOtaBk4OQw+dZT9qUbR9oIpWB2SWy4LdMhmBx+HrVGlxUEan5Y+7AXVxq2paxM8ncTTzRysYwMgN3mcA+7A69Kt+tWkdlorm2Tb3UscnJyzHeMkk8sSM9eTWefZxdm31mdwrmPuQG2/GVEBx83H0zWpamsf9nTEs57vEmFOD4SG4+PFUajFWD8f0Vp8wZGrZtJdR3KpKJY1K4xxg0vV9ZttAW3S/lYSTttiRR94/M8ADPU1aLmRUte92hwOCRjIqn9rtMt9d00xXA2ujZhkHJQ/kQfMVVXpQ2/GzIylzEiND06XtBdRdoNeiiL53WUG7cqJnwk+/wB49fPhPbazTWtf0HS5ZQSWeVwRnKcZ9QrVLdny9joltDqjRwSRDulw+8yAdCAPPHkKhzpWoS9oZtdgJkkAKwRSNtGzGAreEkDqce+vPirzw+OBjxC1r35LxHOUPLrnOeldZLpWT73NRtmsk9ukty0kMh4aJVUAeuTXeS2tyCSXY44DSk/hnFTuydmPWcnO5k1BpbcWTRdwXHtIkwGK5GNv4/hQqt69ZDULEpJovs8kfPtAbvT/AAKuOvFCrYwg4pOQhyknhFzO4gDcuKTyMjccfAGgrOfIilttU8s3pUTKRAwB1Y0pPrRlk83b0/Wi3r5En54H/usOAwBU+D1FZb9q0U82rWqxxEotuAAB0JZvzx+FahnIOF/H9Kzn7S0jn7QaBFOpS3DZmmXPCl18x0wAefjTtPiYivmAw7D2DwTTXzBkZljgVQOcPIv/AMj6Vqm7cCNoYHgj31nkU9wPtTktIbpvYg3eNb7j3Y/cBsAdM7iDxWgrKoPOB8MU3VVN+3FsA6eO26ImK9uhPHosyRLbx7dzZ3NIFG5f8o4GRznmmStJp+rXA3yPAYmdE37gAOcKD092KcQsrdpbmSXbwvBPkNoxTua3le7tmtptyF8OhPlx09KFzlUktz8DEklgj9FjZ7aO+nYSXVxGHZx0UHnYvuUfjjJ5qVS7KHBRwPga4w2E2mlo7JDNaAnbADhoveFzwV+BxjyPlTmFo5n2d6BIf+HICreh5pM1d3CjjAGulbnxZ+VN2kmckK7+uKfi0GfHk/SjFsFPCgfMYoQmM4JLjYyu7hfLmhUxHAiQEsMk9OaFEZYbSsVXI6591cHJY8/lQoUKNC6dOKWpPvPrQoVxwkk+8+tVjXWL9ptGhfDRuXDKQCCD1oUKOHIE+Cudn4I17ayOAdyGZVJYkgKNg6+5QBWjRRqy5YZOPM0dCmV+5C6PawJbxR3M8qIA5RQT60dkgnuVWXJGfIkflQoUE8WGofAYZh7iaPuYpo2WaKORfc6AijoUC5CIvVF9itjLalo2HQBjtH8PT8KVotzNcwhp33E5zwB+VChR+APJNJzGM80KFChDR//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9465"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24021" y="4697205"/>
            <a:ext cx="6543558" cy="20103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4851598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71464"/>
            <a:ext cx="8153400" cy="1362075"/>
          </a:xfrm>
        </p:spPr>
        <p:txBody>
          <a:bodyPr>
            <a:normAutofit fontScale="90000"/>
          </a:bodyPr>
          <a:lstStyle/>
          <a:p>
            <a:r>
              <a:rPr lang="en-US" dirty="0" smtClean="0"/>
              <a:t>What is it Like to BE Steph Curry</a:t>
            </a:r>
            <a:br>
              <a:rPr lang="en-US" dirty="0" smtClean="0"/>
            </a:br>
            <a:r>
              <a:rPr lang="en-US" dirty="0" smtClean="0"/>
              <a:t>(when his shooting is “unconscious”)?</a:t>
            </a:r>
            <a:endParaRPr lang="en-US" dirty="0"/>
          </a:p>
        </p:txBody>
      </p:sp>
      <p:sp>
        <p:nvSpPr>
          <p:cNvPr id="3" name="Text Placeholder 2"/>
          <p:cNvSpPr>
            <a:spLocks noGrp="1"/>
          </p:cNvSpPr>
          <p:nvPr>
            <p:ph type="body" idx="1"/>
          </p:nvPr>
        </p:nvSpPr>
        <p:spPr/>
        <p:txBody>
          <a:bodyPr>
            <a:normAutofit/>
          </a:bodyPr>
          <a:lstStyle/>
          <a:p>
            <a:r>
              <a:rPr lang="en-US" dirty="0" smtClean="0"/>
              <a:t>THEN:  Immersive fiction, photos, film, graphics</a:t>
            </a:r>
          </a:p>
          <a:p>
            <a:endParaRPr lang="en-US" dirty="0"/>
          </a:p>
          <a:p>
            <a:r>
              <a:rPr lang="en-US" dirty="0" smtClean="0"/>
              <a:t>NOW:  Immersive simulators, first-person perspective, VR, NBA 2K</a:t>
            </a:r>
            <a:endParaRPr lang="en-US" dirty="0"/>
          </a:p>
        </p:txBody>
      </p:sp>
      <p:sp>
        <p:nvSpPr>
          <p:cNvPr id="8" name="AutoShape 6" descr="Video for steph curry three point record"/>
          <p:cNvSpPr>
            <a:spLocks noChangeAspect="1" noChangeArrowheads="1"/>
          </p:cNvSpPr>
          <p:nvPr/>
        </p:nvSpPr>
        <p:spPr bwMode="auto">
          <a:xfrm>
            <a:off x="155575" y="-296863"/>
            <a:ext cx="1104900" cy="61912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AutoShape 8" descr="data:image/jpeg;base64,/9j/4AAQSkZJRgABAQAAAQABAAD/2wCEAAkGBwgHBgkIBwgKCgkLDRYPDQwMDRsUFRAWIB0iIiAdHx8kKDQsJCYxJx8fLT0tMTU3Ojo6Iys/RD84QzQ5OjcBCgoKDQwNGg8PGjclHyU3Nzc3Nzc3Nzc3Nzc3Nzc3Nzc3Nzc3Nzc3Nzc3Nzc3Nzc3Nzc3Nzc3Nzc3Nzc3Nzc3N//AABEIAEMAeAMBIgACEQEDEQH/xAAbAAAABwEAAAAAAAAAAAAAAAAAAQIEBQYHA//EAD8QAAIBAwMBBQUFBQUJAAAAAAECAwAEEQUSITEGEyJBkRRRYXGBBzKhseEWI4KS0RVTYnLwJEJDUlSTssHS/8QAGQEAAwEBAQAAAAAAAAAAAAAAAgMEAQAF/8QAKREAAgEDAwMCBwEAAAAAAAAAAAECAxEhBBIxBTJBFVEiM1JicZHhE//aAAwDAQACEQMRAD8AYiwOOIG/kND2Bv8Apm/7Z/pV/G3H6URwUOKp9W+1Gelr6ig/2c5x/sknPTEZ/pSH0uXOPY5T8O6P9K0EKuF6cUl1QsM4+JpcurSt2oNdLjfuZnS6YzyPGtq5dACyhDkA9PyNdV0efysn+qVczap/aXtaNjMXdum373OVOfhlvWu7SQbzCZEWQqTt3AMB78Up9XqeIoL0qn5kyhR6d3h2JCjMTjaCua6tooRQklvtlb7oYjn5VG6fb3DS2zGQxxNIoEuOB4sdav2svHFq2nPIURF3sSTwBgV0+o1XayQcOn0Y5uyrfs1dY4tSo/zL/Wlr2buv7hfqwq3WV/b3zmOGQhwN22SMqSvvGacrtlAeKVHXpleRS31Sunwv0aum0fdlKHZu5/3khHzb9KpWv35hu3t4tvdJ4dy9HPmflWr9pSYtDvZEyrrHwcdM8Vlurae1v2eS5uYv3txdjueeRGEPOP8AXUdPNtLV1q6alwLqaSlSaceRtA0Y9ku5Y9gMjCRsZEh8uPXPx586l7uwjvDBcQ9/IUPg7uEgZNWvsppln+zlqurQW7STIHELJkhRwvHXJHi/iNSH7N6HckRpp0gVuCVLL/5H8hSHq3BuEeB60qnaUiv2sTaLd2l04UXpRiUZQ3d468HIyQ4HTgA+Z4FWbU9MtGvJ7meKMO0Y2ASng42/DHAFFTVGpJJp2Ce2OGiT3nPl6UeST0H0FdMD+8+mKLA67vwryC0Ttz5H8KATHRSfnR+E+Z9K6DhcAmuubY5oh38x8fOsmtbN012/lW4e+2SOO/TPjHnz8jz5Vro3Z+/WVXvZ+W1vLjT4he+KVhGsW1o9oBZc8jHhx193niqdNHc2ifUPbZ2LfpV3o9jYW+lX91bmWRTvhJDHLH7pxxnkedR7zs80VrO/eLbuUjkYcspIxn6Cq12F0Yaj2gli1CGRVs13SL90rLnwg+fk38tXztAkUMdrZ2SRCR5MFf8AkyCQzY5xkfWilDbPastmQm5QuyJ0a9is5Ekuo5GkVGjyAMhiwB+nT58VM6Xqlrbn2eTClssCPP5/GmMuBPLBHpE0j+zrb9/3h/eAAYbG3G7hefl7qmrbRbVrK3iuII3kSMBpF8JJ8z18zTNRTUEm/IUJOXA17VXmOzt9M8YSF4ggLNkksQo4HHUjnP0rO9Oll1DszrllK7SdwUlh3c7RuywX4YQ/zfGr32xv9L7PaD3V5bC6ExIht3b7zDnJPkBxz8qp9q37PdlXv7/T3gkvW7mKB5RukBRsufD4QPIEVukko3vwxOoV3+DS9GEUuk2k6RBBLBG5C8DlQaKW0u5tSiMVx3VqMEhepPu+VL7MqzdntNDxmFzbR5jPJXwjjNSvdFCCGPpULuptorjmKIjUoraFWHdozZzhhk/U0K73GnLdNJMJbiPLfvtrAg8cYDZA4xQr0nVjCMU/Ym/zcm7C9p/xUkqSON3qa6AkAeA+lFvbHEfnXllZz2t/i9TSgjfH1/WugdsHwGgrOT9xq44IB8crx8/1qg/aPqjWF9FavaJPb3UA75WZl3qCwIBB46jnHkOtaBk4OQw+dZT9qUbR9oIpWB2SWy4LdMhmBx+HrVGlxUEan5Y+7AXVxq2paxM8ncTTzRysYwMgN3mcA+7A69Kt+tWkdlorm2Tb3UscnJyzHeMkk8sSM9eTWefZxdm31mdwrmPuQG2/GVEBx83H0zWpamsf9nTEs57vEmFOD4SG4+PFUajFWD8f0Vp8wZGrZtJdR3KpKJY1K4xxg0vV9ZttAW3S/lYSTttiRR94/M8ADPU1aLmRUte92hwOCRjIqn9rtMt9d00xXA2ujZhkHJQ/kQfMVVXpQ2/GzIylzEiND06XtBdRdoNeiiL53WUG7cqJnwk+/wB49fPhPbazTWtf0HS5ZQSWeVwRnKcZ9QrVLdny9joltDqjRwSRDulw+8yAdCAPPHkKhzpWoS9oZtdgJkkAKwRSNtGzGAreEkDqce+vPirzw+OBjxC1r35LxHOUPLrnOeldZLpWT73NRtmsk9ukty0kMh4aJVUAeuTXeS2tyCSXY44DSk/hnFTuydmPWcnO5k1BpbcWTRdwXHtIkwGK5GNv4/hQqt69ZDULEpJovs8kfPtAbvT/AAKuOvFCrYwg4pOQhyknhFzO4gDcuKTyMjccfAGgrOfIilttU8s3pUTKRAwB1Y0pPrRlk83b0/Wi3r5En54H/usOAwBU+D1FZb9q0U82rWqxxEotuAAB0JZvzx+FahnIOF/H9Kzn7S0jn7QaBFOpS3DZmmXPCl18x0wAefjTtPiYivmAw7D2DwTTXzBkZljgVQOcPIv/AMj6Vqm7cCNoYHgj31nkU9wPtTktIbpvYg3eNb7j3Y/cBsAdM7iDxWgrKoPOB8MU3VVN+3FsA6eO26ImK9uhPHosyRLbx7dzZ3NIFG5f8o4GRznmmStJp+rXA3yPAYmdE37gAOcKD092KcQsrdpbmSXbwvBPkNoxTua3le7tmtptyF8OhPlx09KFzlUktz8DEklgj9FjZ7aO+nYSXVxGHZx0UHnYvuUfjjJ5qVS7KHBRwPga4w2E2mlo7JDNaAnbADhoveFzwV+BxjyPlTmFo5n2d6BIf+HICreh5pM1d3CjjAGulbnxZ+VN2kmckK7+uKfi0GfHk/SjFsFPCgfMYoQmM4JLjYyu7hfLmhUxHAiQEsMk9OaFEZYbSsVXI6591cHJY8/lQoUKNC6dOKWpPvPrQoVxwkk+8+tVjXWL9ptGhfDRuXDKQCCD1oUKOHIE+Cudn4I17ayOAdyGZVJYkgKNg6+5QBWjRRqy5YZOPM0dCmV+5C6PawJbxR3M8qIA5RQT60dkgnuVWXJGfIkflQoUE8WGofAYZh7iaPuYpo2WaKORfc6AijoUC5CIvVF9itjLalo2HQBjtH8PT8KVotzNcwhp33E5zwB+VChR+APJNJzGM80KFChDR//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482" name="Picture 2" descr="http://ww1.hdnux.com/photos/44/21/27/9508332/7/1024x102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29200" y="1524000"/>
            <a:ext cx="3323781" cy="1866901"/>
          </a:xfrm>
          <a:prstGeom prst="rect">
            <a:avLst/>
          </a:prstGeom>
          <a:noFill/>
          <a:extLst>
            <a:ext uri="{909E8E84-426E-40DD-AFC4-6F175D3DCCD1}">
              <a14:hiddenFill xmlns:a14="http://schemas.microsoft.com/office/drawing/2010/main">
                <a:solidFill>
                  <a:srgbClr val="FFFFFF"/>
                </a:solidFill>
              </a14:hiddenFill>
            </a:ext>
          </a:extLst>
        </p:spPr>
      </p:pic>
      <p:pic>
        <p:nvPicPr>
          <p:cNvPr id="20486" name="Picture 6" descr="http://screenshots.en.sftcdn.net/en/scrn/54000/54721/flight-simulator-x-2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3873321"/>
            <a:ext cx="3578047" cy="2681969"/>
          </a:xfrm>
          <a:prstGeom prst="rect">
            <a:avLst/>
          </a:prstGeom>
          <a:noFill/>
          <a:extLst>
            <a:ext uri="{909E8E84-426E-40DD-AFC4-6F175D3DCCD1}">
              <a14:hiddenFill xmlns:a14="http://schemas.microsoft.com/office/drawing/2010/main">
                <a:solidFill>
                  <a:srgbClr val="FFFFFF"/>
                </a:solidFill>
              </a14:hiddenFill>
            </a:ext>
          </a:extLst>
        </p:spPr>
      </p:pic>
      <p:pic>
        <p:nvPicPr>
          <p:cNvPr id="20489"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66592" y="3886200"/>
            <a:ext cx="3810000" cy="2171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5322783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 I can feel like Steph Curry,</a:t>
            </a:r>
            <a:br>
              <a:rPr lang="en-US" dirty="0" smtClean="0"/>
            </a:br>
            <a:r>
              <a:rPr lang="en-US" dirty="0" smtClean="0"/>
              <a:t>but can a computer (system)?</a:t>
            </a:r>
            <a:endParaRPr lang="en-US" dirty="0"/>
          </a:p>
        </p:txBody>
      </p:sp>
      <p:sp>
        <p:nvSpPr>
          <p:cNvPr id="3" name="Text Placeholder 2"/>
          <p:cNvSpPr>
            <a:spLocks noGrp="1"/>
          </p:cNvSpPr>
          <p:nvPr>
            <p:ph type="body" idx="1"/>
          </p:nvPr>
        </p:nvSpPr>
        <p:spPr>
          <a:xfrm>
            <a:off x="381000" y="1633536"/>
            <a:ext cx="3886200" cy="3471864"/>
          </a:xfrm>
        </p:spPr>
        <p:txBody>
          <a:bodyPr>
            <a:normAutofit fontScale="92500" lnSpcReduction="20000"/>
          </a:bodyPr>
          <a:lstStyle/>
          <a:p>
            <a:r>
              <a:rPr lang="en-US" dirty="0" smtClean="0"/>
              <a:t>Can Steph Curry always feel like Steph Curry?</a:t>
            </a:r>
          </a:p>
          <a:p>
            <a:endParaRPr lang="en-US" dirty="0"/>
          </a:p>
          <a:p>
            <a:r>
              <a:rPr lang="en-US" dirty="0" smtClean="0"/>
              <a:t>Start SMALL:  Can a system </a:t>
            </a:r>
          </a:p>
          <a:p>
            <a:r>
              <a:rPr lang="en-US" dirty="0" smtClean="0"/>
              <a:t>feel right?  </a:t>
            </a:r>
            <a:br>
              <a:rPr lang="en-US" dirty="0" smtClean="0"/>
            </a:br>
            <a:r>
              <a:rPr lang="en-US" dirty="0" smtClean="0"/>
              <a:t/>
            </a:r>
            <a:br>
              <a:rPr lang="en-US" dirty="0" smtClean="0"/>
            </a:br>
            <a:r>
              <a:rPr lang="en-US" dirty="0" smtClean="0"/>
              <a:t>Right as rain?  </a:t>
            </a:r>
            <a:br>
              <a:rPr lang="en-US" dirty="0" smtClean="0"/>
            </a:br>
            <a:r>
              <a:rPr lang="en-US" dirty="0" smtClean="0"/>
              <a:t/>
            </a:r>
            <a:br>
              <a:rPr lang="en-US" dirty="0" smtClean="0"/>
            </a:br>
            <a:r>
              <a:rPr lang="en-US" dirty="0" smtClean="0"/>
              <a:t>Feel Good like it knows that it Should?</a:t>
            </a:r>
          </a:p>
          <a:p>
            <a:endParaRPr lang="en-US" dirty="0"/>
          </a:p>
          <a:p>
            <a:r>
              <a:rPr lang="en-US" dirty="0" smtClean="0"/>
              <a:t>“Feel the </a:t>
            </a:r>
            <a:r>
              <a:rPr lang="en-US" dirty="0" err="1" smtClean="0"/>
              <a:t>Noize</a:t>
            </a:r>
            <a:r>
              <a:rPr lang="en-US" dirty="0" smtClean="0"/>
              <a:t>”?</a:t>
            </a:r>
          </a:p>
          <a:p>
            <a:endParaRPr lang="en-US" dirty="0"/>
          </a:p>
          <a:p>
            <a:endParaRPr lang="en-US" dirty="0"/>
          </a:p>
        </p:txBody>
      </p:sp>
      <p:pic>
        <p:nvPicPr>
          <p:cNvPr id="21506" name="Picture 2" descr="http://www.monalbum.fr/Foto-6LS8BP3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10165" y="4648199"/>
            <a:ext cx="1995710" cy="2019301"/>
          </a:xfrm>
          <a:prstGeom prst="rect">
            <a:avLst/>
          </a:prstGeom>
          <a:noFill/>
          <a:extLst>
            <a:ext uri="{909E8E84-426E-40DD-AFC4-6F175D3DCCD1}">
              <a14:hiddenFill xmlns:a14="http://schemas.microsoft.com/office/drawing/2010/main">
                <a:solidFill>
                  <a:srgbClr val="FFFFFF"/>
                </a:solidFill>
              </a14:hiddenFill>
            </a:ext>
          </a:extLst>
        </p:spPr>
      </p:pic>
      <p:pic>
        <p:nvPicPr>
          <p:cNvPr id="21508" name="Picture 4" descr="https://i1.sndcdn.com/artworks-000096039272-nmxwla-t200x20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10165" y="2552700"/>
            <a:ext cx="19050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21510" name="Picture 6" descr="http://files.campus.edublogs.org/blogs.yis.ac.jp/dist/0/597/files/2012/01/dadance-photo-22s2ep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39382" y="4648199"/>
            <a:ext cx="2999570" cy="1999714"/>
          </a:xfrm>
          <a:prstGeom prst="rect">
            <a:avLst/>
          </a:prstGeom>
          <a:noFill/>
          <a:extLst>
            <a:ext uri="{909E8E84-426E-40DD-AFC4-6F175D3DCCD1}">
              <a14:hiddenFill xmlns:a14="http://schemas.microsoft.com/office/drawing/2010/main">
                <a:solidFill>
                  <a:srgbClr val="FFFFFF"/>
                </a:solidFill>
              </a14:hiddenFill>
            </a:ext>
          </a:extLst>
        </p:spPr>
      </p:pic>
      <p:pic>
        <p:nvPicPr>
          <p:cNvPr id="21512" name="Picture 8" descr="https://thumbnail.mixcloud.com/w/300/h/300/q/85/upload/images/extaudio/f0f96df6-3399-4959-8a44-f1880c30640c.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81452" y="1635617"/>
            <a:ext cx="2857500" cy="2857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955991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7494"/>
            <a:ext cx="8229600" cy="6209506"/>
          </a:xfrm>
        </p:spPr>
        <p:txBody>
          <a:bodyPr>
            <a:normAutofit/>
          </a:bodyPr>
          <a:lstStyle/>
          <a:p>
            <a:r>
              <a:rPr lang="en-US" sz="2800" i="1" dirty="0" smtClean="0">
                <a:solidFill>
                  <a:schemeClr val="accent3">
                    <a:lumMod val="50000"/>
                  </a:schemeClr>
                </a:solidFill>
              </a:rPr>
              <a:t>Instrumentally, of course.  A computer (system) can exhibit behaviors as-if it felt the </a:t>
            </a:r>
            <a:r>
              <a:rPr lang="en-US" sz="2800" i="1" dirty="0" err="1" smtClean="0">
                <a:solidFill>
                  <a:schemeClr val="accent3">
                    <a:lumMod val="50000"/>
                  </a:schemeClr>
                </a:solidFill>
              </a:rPr>
              <a:t>noize</a:t>
            </a:r>
            <a:r>
              <a:rPr lang="en-US" sz="2800" i="1" dirty="0" smtClean="0">
                <a:solidFill>
                  <a:schemeClr val="accent3">
                    <a:lumMod val="50000"/>
                  </a:schemeClr>
                </a:solidFill>
              </a:rPr>
              <a:t>.</a:t>
            </a:r>
            <a:br>
              <a:rPr lang="en-US" sz="2800" i="1" dirty="0" smtClean="0">
                <a:solidFill>
                  <a:schemeClr val="accent3">
                    <a:lumMod val="50000"/>
                  </a:schemeClr>
                </a:solidFill>
              </a:rPr>
            </a:br>
            <a:r>
              <a:rPr lang="en-US" sz="2800" i="1" dirty="0">
                <a:solidFill>
                  <a:schemeClr val="accent3">
                    <a:lumMod val="50000"/>
                  </a:schemeClr>
                </a:solidFill>
              </a:rPr>
              <a:t/>
            </a:r>
            <a:br>
              <a:rPr lang="en-US" sz="2800" i="1" dirty="0">
                <a:solidFill>
                  <a:schemeClr val="accent3">
                    <a:lumMod val="50000"/>
                  </a:schemeClr>
                </a:solidFill>
              </a:rPr>
            </a:br>
            <a:r>
              <a:rPr lang="en-US" sz="2800" i="1" dirty="0" smtClean="0">
                <a:solidFill>
                  <a:schemeClr val="accent3">
                    <a:lumMod val="50000"/>
                  </a:schemeClr>
                </a:solidFill>
              </a:rPr>
              <a:t>Internally, of course not.  </a:t>
            </a:r>
            <a:br>
              <a:rPr lang="en-US" sz="2800" i="1" dirty="0" smtClean="0">
                <a:solidFill>
                  <a:schemeClr val="accent3">
                    <a:lumMod val="50000"/>
                  </a:schemeClr>
                </a:solidFill>
              </a:rPr>
            </a:br>
            <a:r>
              <a:rPr lang="en-US" sz="2800" i="1" dirty="0">
                <a:solidFill>
                  <a:schemeClr val="accent3">
                    <a:lumMod val="50000"/>
                  </a:schemeClr>
                </a:solidFill>
              </a:rPr>
              <a:t/>
            </a:r>
            <a:br>
              <a:rPr lang="en-US" sz="2800" i="1" dirty="0">
                <a:solidFill>
                  <a:schemeClr val="accent3">
                    <a:lumMod val="50000"/>
                  </a:schemeClr>
                </a:solidFill>
              </a:rPr>
            </a:br>
            <a:r>
              <a:rPr lang="en-US" sz="2800" i="1" dirty="0" smtClean="0">
                <a:solidFill>
                  <a:schemeClr val="accent3">
                    <a:lumMod val="50000"/>
                  </a:schemeClr>
                </a:solidFill>
              </a:rPr>
              <a:t>Not until either the predicate is weakened (e.g., legal or linguistic reform), or until the architectures include much more complex deep emotional state implementation.  That’s possible, leading to feel/feel*.</a:t>
            </a:r>
            <a:br>
              <a:rPr lang="en-US" sz="2800" i="1" dirty="0" smtClean="0">
                <a:solidFill>
                  <a:schemeClr val="accent3">
                    <a:lumMod val="50000"/>
                  </a:schemeClr>
                </a:solidFill>
              </a:rPr>
            </a:br>
            <a:r>
              <a:rPr lang="en-US" sz="2800" i="1" dirty="0">
                <a:solidFill>
                  <a:schemeClr val="accent3">
                    <a:lumMod val="50000"/>
                  </a:schemeClr>
                </a:solidFill>
              </a:rPr>
              <a:t/>
            </a:r>
            <a:br>
              <a:rPr lang="en-US" sz="2800" i="1" dirty="0">
                <a:solidFill>
                  <a:schemeClr val="accent3">
                    <a:lumMod val="50000"/>
                  </a:schemeClr>
                </a:solidFill>
              </a:rPr>
            </a:br>
            <a:r>
              <a:rPr lang="en-US" sz="2800" i="1" dirty="0" smtClean="0">
                <a:solidFill>
                  <a:schemeClr val="accent3">
                    <a:lumMod val="50000"/>
                  </a:schemeClr>
                </a:solidFill>
              </a:rPr>
              <a:t>More likely, sentient beings will be co-opted for their internal states, one way or another.</a:t>
            </a:r>
            <a:endParaRPr lang="en-US" sz="2800" i="1" dirty="0">
              <a:solidFill>
                <a:schemeClr val="accent3">
                  <a:lumMod val="50000"/>
                </a:schemeClr>
              </a:solidFill>
            </a:endParaRPr>
          </a:p>
        </p:txBody>
      </p:sp>
    </p:spTree>
    <p:extLst>
      <p:ext uri="{BB962C8B-B14F-4D97-AF65-F5344CB8AC3E}">
        <p14:creationId xmlns:p14="http://schemas.microsoft.com/office/powerpoint/2010/main" val="375135361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7494"/>
            <a:ext cx="8229600" cy="6209506"/>
          </a:xfrm>
        </p:spPr>
        <p:txBody>
          <a:bodyPr>
            <a:normAutofit/>
          </a:bodyPr>
          <a:lstStyle/>
          <a:p>
            <a:r>
              <a:rPr lang="en-US" sz="2800" i="1" dirty="0" smtClean="0">
                <a:solidFill>
                  <a:schemeClr val="accent3">
                    <a:lumMod val="50000"/>
                  </a:schemeClr>
                </a:solidFill>
              </a:rPr>
              <a:t>What about {C}</a:t>
            </a:r>
            <a:r>
              <a:rPr lang="en-US" sz="2800" i="1" dirty="0" err="1" smtClean="0">
                <a:solidFill>
                  <a:schemeClr val="accent3">
                    <a:lumMod val="50000"/>
                  </a:schemeClr>
                </a:solidFill>
              </a:rPr>
              <a:t>onsciousness</a:t>
            </a:r>
            <a:r>
              <a:rPr lang="en-US" sz="2800" i="1" dirty="0" smtClean="0">
                <a:solidFill>
                  <a:schemeClr val="accent3">
                    <a:lumMod val="50000"/>
                  </a:schemeClr>
                </a:solidFill>
              </a:rPr>
              <a:t>?</a:t>
            </a:r>
            <a:br>
              <a:rPr lang="en-US" sz="2800" i="1" dirty="0" smtClean="0">
                <a:solidFill>
                  <a:schemeClr val="accent3">
                    <a:lumMod val="50000"/>
                  </a:schemeClr>
                </a:solidFill>
              </a:rPr>
            </a:br>
            <a:r>
              <a:rPr lang="en-US" sz="2800" i="1" dirty="0">
                <a:solidFill>
                  <a:schemeClr val="accent3">
                    <a:lumMod val="50000"/>
                  </a:schemeClr>
                </a:solidFill>
              </a:rPr>
              <a:t/>
            </a:r>
            <a:br>
              <a:rPr lang="en-US" sz="2800" i="1" dirty="0">
                <a:solidFill>
                  <a:schemeClr val="accent3">
                    <a:lumMod val="50000"/>
                  </a:schemeClr>
                </a:solidFill>
              </a:rPr>
            </a:br>
            <a:r>
              <a:rPr lang="en-US" sz="2800" i="1" dirty="0" smtClean="0">
                <a:solidFill>
                  <a:schemeClr val="accent3">
                    <a:lumMod val="50000"/>
                  </a:schemeClr>
                </a:solidFill>
              </a:rPr>
              <a:t>It seems to be many things.</a:t>
            </a:r>
            <a:br>
              <a:rPr lang="en-US" sz="2800" i="1" dirty="0" smtClean="0">
                <a:solidFill>
                  <a:schemeClr val="accent3">
                    <a:lumMod val="50000"/>
                  </a:schemeClr>
                </a:solidFill>
              </a:rPr>
            </a:br>
            <a:r>
              <a:rPr lang="en-US" sz="2800" i="1" dirty="0">
                <a:solidFill>
                  <a:schemeClr val="accent3">
                    <a:lumMod val="50000"/>
                  </a:schemeClr>
                </a:solidFill>
              </a:rPr>
              <a:t/>
            </a:r>
            <a:br>
              <a:rPr lang="en-US" sz="2800" i="1" dirty="0">
                <a:solidFill>
                  <a:schemeClr val="accent3">
                    <a:lumMod val="50000"/>
                  </a:schemeClr>
                </a:solidFill>
              </a:rPr>
            </a:br>
            <a:r>
              <a:rPr lang="en-US" sz="2800" i="1" dirty="0" smtClean="0">
                <a:solidFill>
                  <a:schemeClr val="accent3">
                    <a:lumMod val="50000"/>
                  </a:schemeClr>
                </a:solidFill>
              </a:rPr>
              <a:t>Prototypically, perhaps the imposition of episodic first-person feeling and awareness upon sensory here-and-now states.  </a:t>
            </a:r>
            <a:br>
              <a:rPr lang="en-US" sz="2800" i="1" dirty="0" smtClean="0">
                <a:solidFill>
                  <a:schemeClr val="accent3">
                    <a:lumMod val="50000"/>
                  </a:schemeClr>
                </a:solidFill>
              </a:rPr>
            </a:br>
            <a:r>
              <a:rPr lang="en-US" sz="2800" i="1" dirty="0">
                <a:solidFill>
                  <a:schemeClr val="accent3">
                    <a:lumMod val="50000"/>
                  </a:schemeClr>
                </a:solidFill>
              </a:rPr>
              <a:t/>
            </a:r>
            <a:br>
              <a:rPr lang="en-US" sz="2800" i="1" dirty="0">
                <a:solidFill>
                  <a:schemeClr val="accent3">
                    <a:lumMod val="50000"/>
                  </a:schemeClr>
                </a:solidFill>
              </a:rPr>
            </a:br>
            <a:r>
              <a:rPr lang="en-US" sz="2800" i="1" dirty="0" smtClean="0">
                <a:solidFill>
                  <a:schemeClr val="accent3">
                    <a:lumMod val="50000"/>
                  </a:schemeClr>
                </a:solidFill>
              </a:rPr>
              <a:t>Progress on this is everywhere, but not feeling.  But that too may be changing with consumer interest in “genuine” mammalian internal states, not merely ascriptions.</a:t>
            </a:r>
            <a:endParaRPr lang="en-US" sz="2800" i="1" dirty="0">
              <a:solidFill>
                <a:schemeClr val="accent3">
                  <a:lumMod val="50000"/>
                </a:schemeClr>
              </a:solidFill>
            </a:endParaRPr>
          </a:p>
        </p:txBody>
      </p:sp>
    </p:spTree>
    <p:extLst>
      <p:ext uri="{BB962C8B-B14F-4D97-AF65-F5344CB8AC3E}">
        <p14:creationId xmlns:p14="http://schemas.microsoft.com/office/powerpoint/2010/main" val="41394458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Sympathy</a:t>
            </a:r>
            <a:endParaRPr lang="en-US" dirty="0"/>
          </a:p>
        </p:txBody>
      </p:sp>
      <p:sp>
        <p:nvSpPr>
          <p:cNvPr id="3" name="Text Placeholder 2"/>
          <p:cNvSpPr>
            <a:spLocks noGrp="1"/>
          </p:cNvSpPr>
          <p:nvPr>
            <p:ph type="body" idx="1"/>
          </p:nvPr>
        </p:nvSpPr>
        <p:spPr/>
        <p:txBody>
          <a:bodyPr/>
          <a:lstStyle/>
          <a:p>
            <a:r>
              <a:rPr lang="en-US" dirty="0" smtClean="0"/>
              <a:t>EDGE1:  Manti </a:t>
            </a:r>
            <a:r>
              <a:rPr lang="en-US" dirty="0" err="1" smtClean="0"/>
              <a:t>Teo</a:t>
            </a:r>
            <a:r>
              <a:rPr lang="en-US" dirty="0" smtClean="0"/>
              <a:t>?</a:t>
            </a:r>
          </a:p>
          <a:p>
            <a:endParaRPr lang="en-US" dirty="0"/>
          </a:p>
          <a:p>
            <a:r>
              <a:rPr lang="en-US" dirty="0" smtClean="0"/>
              <a:t>EDGE2:  Tamagotchi?</a:t>
            </a:r>
          </a:p>
        </p:txBody>
      </p:sp>
      <p:pic>
        <p:nvPicPr>
          <p:cNvPr id="2050" name="Picture 2" descr="http://i.kinja-img.com/gawker-media/image/upload/s--WF_mpfGX--/18bpawdq1253zjp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3124200"/>
            <a:ext cx="6096000" cy="342900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media3.popsugar-assets.com/files/2013/03/13/4/192/1922507/03bceceac28b09b1_tamagotchi-ios-app.xxxlarge/i/Tamagotchi-iPhone-App.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29200" y="228599"/>
            <a:ext cx="2628900" cy="26289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49299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Sympathy</a:t>
            </a:r>
            <a:endParaRPr lang="en-US" dirty="0"/>
          </a:p>
        </p:txBody>
      </p:sp>
      <p:sp>
        <p:nvSpPr>
          <p:cNvPr id="3" name="Text Placeholder 2"/>
          <p:cNvSpPr>
            <a:spLocks noGrp="1"/>
          </p:cNvSpPr>
          <p:nvPr>
            <p:ph type="body" idx="1"/>
          </p:nvPr>
        </p:nvSpPr>
        <p:spPr/>
        <p:txBody>
          <a:bodyPr/>
          <a:lstStyle/>
          <a:p>
            <a:r>
              <a:rPr lang="en-US" dirty="0" smtClean="0"/>
              <a:t>WATCH1:  Text generation and classification</a:t>
            </a:r>
            <a:endParaRPr lang="en-US" dirty="0"/>
          </a:p>
        </p:txBody>
      </p:sp>
      <p:sp>
        <p:nvSpPr>
          <p:cNvPr id="4" name="Rectangle 3"/>
          <p:cNvSpPr/>
          <p:nvPr/>
        </p:nvSpPr>
        <p:spPr>
          <a:xfrm>
            <a:off x="4419600" y="304800"/>
            <a:ext cx="4572000" cy="2246769"/>
          </a:xfrm>
          <a:prstGeom prst="rect">
            <a:avLst/>
          </a:prstGeom>
        </p:spPr>
        <p:txBody>
          <a:bodyPr>
            <a:spAutoFit/>
          </a:bodyPr>
          <a:lstStyle/>
          <a:p>
            <a:r>
              <a:rPr lang="en-US" sz="1400" b="1" dirty="0" smtClean="0">
                <a:hlinkClick r:id="rId2"/>
              </a:rPr>
              <a:t>Experience/sympathy information providing system</a:t>
            </a:r>
            <a:endParaRPr lang="en-US" sz="1400" b="1" dirty="0" smtClean="0"/>
          </a:p>
          <a:p>
            <a:r>
              <a:rPr lang="en-US" sz="1400" dirty="0" smtClean="0"/>
              <a:t>K Yoshida - US Patent 6,782,409, 2004 - Google Patents</a:t>
            </a:r>
          </a:p>
          <a:p>
            <a:r>
              <a:rPr lang="en-US" sz="1400" b="1" dirty="0" smtClean="0"/>
              <a:t>...</a:t>
            </a:r>
            <a:r>
              <a:rPr lang="en-US" sz="1400" dirty="0" smtClean="0"/>
              <a:t> Upon receiving a request for preparing a recommended CD list in Step S71, the</a:t>
            </a:r>
            <a:br>
              <a:rPr lang="en-US" sz="1400" dirty="0" smtClean="0"/>
            </a:br>
            <a:r>
              <a:rPr lang="en-US" sz="1400" dirty="0" smtClean="0"/>
              <a:t>experience/</a:t>
            </a:r>
            <a:r>
              <a:rPr lang="en-US" sz="1400" b="1" dirty="0" smtClean="0"/>
              <a:t>sympathy</a:t>
            </a:r>
            <a:r>
              <a:rPr lang="en-US" sz="1400" dirty="0" smtClean="0"/>
              <a:t> information providing server stores the member ID of the user requested a recommended CD list as remarkable member in Step S72. </a:t>
            </a:r>
            <a:r>
              <a:rPr lang="en-US" sz="1400" b="1" dirty="0" smtClean="0"/>
              <a:t>...</a:t>
            </a:r>
            <a:r>
              <a:rPr lang="en-US" sz="1400" dirty="0" smtClean="0"/>
              <a:t>  </a:t>
            </a:r>
            <a:r>
              <a:rPr lang="en-US" sz="1400" dirty="0" smtClean="0">
                <a:hlinkClick r:id="rId3"/>
              </a:rPr>
              <a:t>Cited by 94</a:t>
            </a:r>
            <a:endParaRPr lang="en-US" sz="1400" dirty="0"/>
          </a:p>
        </p:txBody>
      </p:sp>
      <p:sp>
        <p:nvSpPr>
          <p:cNvPr id="5" name="Rectangle 4"/>
          <p:cNvSpPr/>
          <p:nvPr/>
        </p:nvSpPr>
        <p:spPr>
          <a:xfrm>
            <a:off x="457200" y="3276600"/>
            <a:ext cx="4111859" cy="3108543"/>
          </a:xfrm>
          <a:prstGeom prst="rect">
            <a:avLst/>
          </a:prstGeom>
        </p:spPr>
        <p:txBody>
          <a:bodyPr wrap="square">
            <a:spAutoFit/>
          </a:bodyPr>
          <a:lstStyle/>
          <a:p>
            <a:r>
              <a:rPr lang="en-US" sz="1400" b="1" dirty="0" smtClean="0">
                <a:hlinkClick r:id="rId4"/>
              </a:rPr>
              <a:t>Evaluating an automated mental health care system: making meaning of human–computer interaction</a:t>
            </a:r>
            <a:endParaRPr lang="en-US" sz="1400" b="1" dirty="0" smtClean="0"/>
          </a:p>
          <a:p>
            <a:r>
              <a:rPr lang="en-US" sz="1400" dirty="0" smtClean="0"/>
              <a:t>R </a:t>
            </a:r>
            <a:r>
              <a:rPr lang="en-US" sz="1400" dirty="0" err="1" smtClean="0"/>
              <a:t>Farzanfar</a:t>
            </a:r>
            <a:r>
              <a:rPr lang="en-US" sz="1400" dirty="0" smtClean="0"/>
              <a:t>, S </a:t>
            </a:r>
            <a:r>
              <a:rPr lang="en-US" sz="1400" dirty="0" err="1" smtClean="0"/>
              <a:t>Frishkopf</a:t>
            </a:r>
            <a:r>
              <a:rPr lang="en-US" sz="1400" dirty="0" smtClean="0"/>
              <a:t>, R Friedman… - Computers in Human Behavior …, 2007 - Elsevier</a:t>
            </a:r>
          </a:p>
          <a:p>
            <a:r>
              <a:rPr lang="en-US" sz="1400" b="1" dirty="0" smtClean="0"/>
              <a:t>...</a:t>
            </a:r>
            <a:r>
              <a:rPr lang="en-US" sz="1400" dirty="0" smtClean="0"/>
              <a:t> The fliers and advertisement addressed patients diagnosed with depression and invited them to use and evaluate an </a:t>
            </a:r>
            <a:r>
              <a:rPr lang="en-US" sz="1400" b="1" dirty="0" smtClean="0"/>
              <a:t>automated</a:t>
            </a:r>
            <a:r>
              <a:rPr lang="en-US" sz="1400" dirty="0" smtClean="0"/>
              <a:t> telephone system “designed to help </a:t>
            </a:r>
            <a:r>
              <a:rPr lang="en-US" sz="1400" b="1" dirty="0" smtClean="0"/>
              <a:t>...</a:t>
            </a:r>
            <a:r>
              <a:rPr lang="en-US" sz="1400" dirty="0" smtClean="0"/>
              <a:t> said that she didn't like</a:t>
            </a:r>
            <a:br>
              <a:rPr lang="en-US" sz="1400" dirty="0" smtClean="0"/>
            </a:br>
            <a:r>
              <a:rPr lang="en-US" sz="1400" dirty="0" smtClean="0"/>
              <a:t>the phrase, “I am sorry”; it was more of a cliché than a real expression of </a:t>
            </a:r>
            <a:r>
              <a:rPr lang="en-US" sz="1400" b="1" dirty="0" smtClean="0"/>
              <a:t>sympathy</a:t>
            </a:r>
            <a:r>
              <a:rPr lang="en-US" sz="1400" dirty="0" smtClean="0"/>
              <a:t>. </a:t>
            </a:r>
            <a:r>
              <a:rPr lang="en-US" sz="1400" b="1" dirty="0" smtClean="0"/>
              <a:t>...</a:t>
            </a:r>
            <a:r>
              <a:rPr lang="en-US" sz="1400" dirty="0" smtClean="0"/>
              <a:t> </a:t>
            </a:r>
          </a:p>
          <a:p>
            <a:r>
              <a:rPr lang="en-US" sz="1400" dirty="0" smtClean="0">
                <a:hlinkClick r:id="rId5"/>
              </a:rPr>
              <a:t>Cited by 14</a:t>
            </a:r>
            <a:endParaRPr lang="en-US" sz="1400" dirty="0"/>
          </a:p>
        </p:txBody>
      </p:sp>
      <p:sp>
        <p:nvSpPr>
          <p:cNvPr id="6" name="Rectangle 5"/>
          <p:cNvSpPr/>
          <p:nvPr/>
        </p:nvSpPr>
        <p:spPr>
          <a:xfrm>
            <a:off x="5181600" y="3259991"/>
            <a:ext cx="3600901" cy="2893100"/>
          </a:xfrm>
          <a:prstGeom prst="rect">
            <a:avLst/>
          </a:prstGeom>
        </p:spPr>
        <p:txBody>
          <a:bodyPr wrap="square">
            <a:spAutoFit/>
          </a:bodyPr>
          <a:lstStyle/>
          <a:p>
            <a:r>
              <a:rPr lang="en-US" sz="1400" b="1" dirty="0" smtClean="0">
                <a:hlinkClick r:id="rId6"/>
              </a:rPr>
              <a:t>Emotion detection in suicide notes</a:t>
            </a:r>
            <a:endParaRPr lang="en-US" sz="1400" b="1" dirty="0" smtClean="0"/>
          </a:p>
          <a:p>
            <a:r>
              <a:rPr lang="en-US" sz="1400" dirty="0" smtClean="0">
                <a:hlinkClick r:id="rId7"/>
              </a:rPr>
              <a:t>B </a:t>
            </a:r>
            <a:r>
              <a:rPr lang="en-US" sz="1400" dirty="0" err="1" smtClean="0">
                <a:hlinkClick r:id="rId7"/>
              </a:rPr>
              <a:t>Desmet</a:t>
            </a:r>
            <a:r>
              <a:rPr lang="en-US" sz="1400" dirty="0" smtClean="0"/>
              <a:t>, </a:t>
            </a:r>
            <a:r>
              <a:rPr lang="en-US" sz="1400" dirty="0" smtClean="0">
                <a:hlinkClick r:id="rId8"/>
              </a:rPr>
              <a:t>V </a:t>
            </a:r>
            <a:r>
              <a:rPr lang="en-US" sz="1400" dirty="0" err="1" smtClean="0">
                <a:hlinkClick r:id="rId8"/>
              </a:rPr>
              <a:t>Hoste</a:t>
            </a:r>
            <a:r>
              <a:rPr lang="en-US" sz="1400" dirty="0" smtClean="0"/>
              <a:t> - Expert Systems with Applications, 2013 - Elsevier</a:t>
            </a:r>
          </a:p>
          <a:p>
            <a:r>
              <a:rPr lang="en-US" sz="1400" b="1" dirty="0" smtClean="0"/>
              <a:t>...</a:t>
            </a:r>
            <a:r>
              <a:rPr lang="en-US" sz="1400" dirty="0" smtClean="0"/>
              <a:t> was mostly focused on manual analysis and </a:t>
            </a:r>
            <a:r>
              <a:rPr lang="en-US" sz="1400" b="1" dirty="0" smtClean="0"/>
              <a:t>detection</a:t>
            </a:r>
            <a:r>
              <a:rPr lang="en-US" sz="1400" dirty="0" smtClean="0"/>
              <a:t> of such features, </a:t>
            </a:r>
            <a:r>
              <a:rPr lang="en-US" sz="1400" dirty="0" err="1" smtClean="0"/>
              <a:t>eg</a:t>
            </a:r>
            <a:r>
              <a:rPr lang="en-US" sz="1400" dirty="0" smtClean="0"/>
              <a:t> by relying on</a:t>
            </a:r>
            <a:br>
              <a:rPr lang="en-US" sz="1400" dirty="0" smtClean="0"/>
            </a:br>
            <a:r>
              <a:rPr lang="en-US" sz="1400" dirty="0" smtClean="0"/>
              <a:t>techniques from discourse analysis (Clues to </a:t>
            </a:r>
            <a:r>
              <a:rPr lang="en-US" sz="1400" b="1" dirty="0" smtClean="0"/>
              <a:t>Suicide</a:t>
            </a:r>
            <a:r>
              <a:rPr lang="en-US" sz="1400" dirty="0" smtClean="0"/>
              <a:t>, 1957) or </a:t>
            </a:r>
            <a:r>
              <a:rPr lang="en-US" sz="1400" b="1" dirty="0" smtClean="0"/>
              <a:t>...</a:t>
            </a:r>
            <a:r>
              <a:rPr lang="en-US" sz="1400" dirty="0" smtClean="0"/>
              <a:t> We observe a recent tendency</a:t>
            </a:r>
            <a:br>
              <a:rPr lang="en-US" sz="1400" dirty="0" smtClean="0"/>
            </a:br>
            <a:r>
              <a:rPr lang="en-US" sz="1400" dirty="0" smtClean="0"/>
              <a:t>to also rely on automatic corpus analysis techniques for the </a:t>
            </a:r>
            <a:r>
              <a:rPr lang="en-US" sz="1400" b="1" dirty="0" smtClean="0"/>
              <a:t>detection</a:t>
            </a:r>
            <a:r>
              <a:rPr lang="en-US" sz="1400" dirty="0" smtClean="0"/>
              <a:t> of </a:t>
            </a:r>
            <a:r>
              <a:rPr lang="en-US" sz="1400" b="1" dirty="0" smtClean="0"/>
              <a:t>suicidal</a:t>
            </a:r>
            <a:r>
              <a:rPr lang="en-US" sz="1400" dirty="0" smtClean="0"/>
              <a:t> messages. </a:t>
            </a:r>
            <a:r>
              <a:rPr lang="en-US" sz="1400" b="1" dirty="0" smtClean="0"/>
              <a:t>...</a:t>
            </a:r>
            <a:r>
              <a:rPr lang="en-US" sz="1400" dirty="0" smtClean="0"/>
              <a:t> </a:t>
            </a:r>
          </a:p>
          <a:p>
            <a:r>
              <a:rPr lang="en-US" sz="1400" dirty="0" smtClean="0">
                <a:hlinkClick r:id="rId9"/>
              </a:rPr>
              <a:t>Cited by 21</a:t>
            </a:r>
            <a:endParaRPr lang="en-US" sz="1400" dirty="0"/>
          </a:p>
        </p:txBody>
      </p:sp>
    </p:spTree>
    <p:extLst>
      <p:ext uri="{BB962C8B-B14F-4D97-AF65-F5344CB8AC3E}">
        <p14:creationId xmlns:p14="http://schemas.microsoft.com/office/powerpoint/2010/main" val="38771679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Sympathy</a:t>
            </a:r>
            <a:endParaRPr lang="en-US" dirty="0"/>
          </a:p>
        </p:txBody>
      </p:sp>
      <p:sp>
        <p:nvSpPr>
          <p:cNvPr id="3" name="Text Placeholder 2"/>
          <p:cNvSpPr>
            <a:spLocks noGrp="1"/>
          </p:cNvSpPr>
          <p:nvPr>
            <p:ph type="body" idx="1"/>
          </p:nvPr>
        </p:nvSpPr>
        <p:spPr/>
        <p:txBody>
          <a:bodyPr/>
          <a:lstStyle/>
          <a:p>
            <a:r>
              <a:rPr lang="en-US" dirty="0" smtClean="0"/>
              <a:t>WATCH2:  Faces (e.g., on robots, avatars, </a:t>
            </a:r>
            <a:r>
              <a:rPr lang="en-US" dirty="0" err="1" smtClean="0"/>
              <a:t>cgi</a:t>
            </a:r>
            <a:r>
              <a:rPr lang="en-US" dirty="0" smtClean="0"/>
              <a:t>)</a:t>
            </a:r>
            <a:endParaRPr lang="en-US" dirty="0"/>
          </a:p>
        </p:txBody>
      </p:sp>
      <p:sp>
        <p:nvSpPr>
          <p:cNvPr id="4" name="Rectangle 3"/>
          <p:cNvSpPr/>
          <p:nvPr/>
        </p:nvSpPr>
        <p:spPr>
          <a:xfrm>
            <a:off x="4343400" y="457200"/>
            <a:ext cx="4572000" cy="2462213"/>
          </a:xfrm>
          <a:prstGeom prst="rect">
            <a:avLst/>
          </a:prstGeom>
        </p:spPr>
        <p:txBody>
          <a:bodyPr>
            <a:spAutoFit/>
          </a:bodyPr>
          <a:lstStyle/>
          <a:p>
            <a:r>
              <a:rPr lang="en-US" sz="1400" b="1" dirty="0" smtClean="0">
                <a:hlinkClick r:id="rId2"/>
              </a:rPr>
              <a:t>A design methodology for expressing emotion on robot faces</a:t>
            </a:r>
            <a:endParaRPr lang="en-US" sz="1400" b="1" dirty="0" smtClean="0"/>
          </a:p>
          <a:p>
            <a:r>
              <a:rPr lang="en-US" sz="1400" dirty="0" smtClean="0">
                <a:hlinkClick r:id="rId3"/>
              </a:rPr>
              <a:t>M </a:t>
            </a:r>
            <a:r>
              <a:rPr lang="en-US" sz="1400" dirty="0" err="1" smtClean="0">
                <a:hlinkClick r:id="rId3"/>
              </a:rPr>
              <a:t>Shayganfar</a:t>
            </a:r>
            <a:r>
              <a:rPr lang="en-US" sz="1400" dirty="0" smtClean="0"/>
              <a:t>, </a:t>
            </a:r>
            <a:r>
              <a:rPr lang="en-US" sz="1400" dirty="0" smtClean="0">
                <a:hlinkClick r:id="rId4"/>
              </a:rPr>
              <a:t>C Rich</a:t>
            </a:r>
            <a:r>
              <a:rPr lang="en-US" sz="1400" dirty="0" smtClean="0"/>
              <a:t>, </a:t>
            </a:r>
            <a:r>
              <a:rPr lang="en-US" sz="1400" dirty="0" smtClean="0">
                <a:hlinkClick r:id="rId5"/>
              </a:rPr>
              <a:t>CL Sidner</a:t>
            </a:r>
            <a:r>
              <a:rPr lang="en-US" sz="1400" dirty="0" smtClean="0"/>
              <a:t> - Intelligent Robots and Systems …, 2012 - ieeexplore.ieee.org</a:t>
            </a:r>
          </a:p>
          <a:p>
            <a:r>
              <a:rPr lang="en-US" sz="1400" dirty="0" smtClean="0"/>
              <a:t>Abstract—We have developed a systematic methodology for designing emotional facial </a:t>
            </a:r>
            <a:br>
              <a:rPr lang="en-US" sz="1400" dirty="0" smtClean="0"/>
            </a:br>
            <a:r>
              <a:rPr lang="en-US" sz="1400" dirty="0" smtClean="0"/>
              <a:t>expressions for humanoid robots, especially those with limited degrees of freedom. The </a:t>
            </a:r>
            <a:br>
              <a:rPr lang="en-US" sz="1400" dirty="0" smtClean="0"/>
            </a:br>
            <a:r>
              <a:rPr lang="en-US" sz="1400" dirty="0" smtClean="0"/>
              <a:t>methodology is firmly grounded in the psychological literature on human static and </a:t>
            </a:r>
            <a:r>
              <a:rPr lang="en-US" sz="1400" b="1" dirty="0" smtClean="0"/>
              <a:t>... </a:t>
            </a:r>
            <a:r>
              <a:rPr lang="en-US" sz="1400" dirty="0" smtClean="0">
                <a:hlinkClick r:id="rId6"/>
              </a:rPr>
              <a:t>Cited by 8</a:t>
            </a:r>
            <a:endParaRPr lang="en-US" sz="1400" dirty="0"/>
          </a:p>
        </p:txBody>
      </p:sp>
      <p:sp>
        <p:nvSpPr>
          <p:cNvPr id="5" name="Rectangle 4"/>
          <p:cNvSpPr/>
          <p:nvPr/>
        </p:nvSpPr>
        <p:spPr>
          <a:xfrm>
            <a:off x="685800" y="3428999"/>
            <a:ext cx="4495800" cy="2462213"/>
          </a:xfrm>
          <a:prstGeom prst="rect">
            <a:avLst/>
          </a:prstGeom>
        </p:spPr>
        <p:txBody>
          <a:bodyPr wrap="square">
            <a:spAutoFit/>
          </a:bodyPr>
          <a:lstStyle/>
          <a:p>
            <a:r>
              <a:rPr lang="en-US" sz="1400" b="1" dirty="0" smtClean="0">
                <a:hlinkClick r:id="rId7"/>
              </a:rPr>
              <a:t>Face recognition in the virtual world: Recognizing Avatar faces</a:t>
            </a:r>
            <a:endParaRPr lang="en-US" sz="1400" b="1" dirty="0" smtClean="0"/>
          </a:p>
          <a:p>
            <a:r>
              <a:rPr lang="en-US" sz="1400" dirty="0" smtClean="0">
                <a:hlinkClick r:id="rId8"/>
              </a:rPr>
              <a:t>RV </a:t>
            </a:r>
            <a:r>
              <a:rPr lang="en-US" sz="1400" dirty="0" err="1" smtClean="0">
                <a:hlinkClick r:id="rId8"/>
              </a:rPr>
              <a:t>Yampolskiy</a:t>
            </a:r>
            <a:r>
              <a:rPr lang="en-US" sz="1400" dirty="0" smtClean="0"/>
              <a:t>, </a:t>
            </a:r>
            <a:r>
              <a:rPr lang="en-US" sz="1400" dirty="0" smtClean="0">
                <a:hlinkClick r:id="rId9"/>
              </a:rPr>
              <a:t>B </a:t>
            </a:r>
            <a:r>
              <a:rPr lang="en-US" sz="1400" dirty="0" err="1" smtClean="0">
                <a:hlinkClick r:id="rId9"/>
              </a:rPr>
              <a:t>Klare</a:t>
            </a:r>
            <a:r>
              <a:rPr lang="en-US" sz="1400" dirty="0" smtClean="0"/>
              <a:t>, AK Jain - Machine Learning and …, 2012 - ieeexplore.ieee.org</a:t>
            </a:r>
          </a:p>
          <a:p>
            <a:r>
              <a:rPr lang="en-US" sz="1400" dirty="0" smtClean="0"/>
              <a:t>Abstract—Criminal activity in virtual worlds is becoming a major problem for law </a:t>
            </a:r>
            <a:br>
              <a:rPr lang="en-US" sz="1400" dirty="0" smtClean="0"/>
            </a:br>
            <a:r>
              <a:rPr lang="en-US" sz="1400" dirty="0" smtClean="0"/>
              <a:t>enforcement agencies. Forensic investigators are becoming interested in being able to  accurately and automatically track people in virtual communities. In this paper a set of </a:t>
            </a:r>
            <a:r>
              <a:rPr lang="en-US" sz="1400" b="1" dirty="0" smtClean="0"/>
              <a:t>...</a:t>
            </a:r>
            <a:endParaRPr lang="en-US" sz="1400" dirty="0" smtClean="0"/>
          </a:p>
          <a:p>
            <a:r>
              <a:rPr lang="en-US" sz="1400" dirty="0" smtClean="0">
                <a:hlinkClick r:id="rId10"/>
              </a:rPr>
              <a:t>Cited by 12</a:t>
            </a:r>
            <a:endParaRPr lang="en-US" sz="1400" dirty="0"/>
          </a:p>
        </p:txBody>
      </p:sp>
    </p:spTree>
    <p:extLst>
      <p:ext uri="{BB962C8B-B14F-4D97-AF65-F5344CB8AC3E}">
        <p14:creationId xmlns:p14="http://schemas.microsoft.com/office/powerpoint/2010/main" val="14875690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7494"/>
            <a:ext cx="8229600" cy="6209506"/>
          </a:xfrm>
        </p:spPr>
        <p:txBody>
          <a:bodyPr>
            <a:normAutofit/>
          </a:bodyPr>
          <a:lstStyle/>
          <a:p>
            <a:r>
              <a:rPr lang="en-US" sz="2800" i="1" dirty="0" smtClean="0">
                <a:solidFill>
                  <a:schemeClr val="accent4">
                    <a:lumMod val="50000"/>
                  </a:schemeClr>
                </a:solidFill>
              </a:rPr>
              <a:t>Is sympathy necessary or sufficient for {C</a:t>
            </a:r>
            <a:r>
              <a:rPr lang="en-US" sz="2800" i="1" dirty="0">
                <a:solidFill>
                  <a:schemeClr val="accent4">
                    <a:lumMod val="50000"/>
                  </a:schemeClr>
                </a:solidFill>
              </a:rPr>
              <a:t>}</a:t>
            </a:r>
            <a:r>
              <a:rPr lang="en-US" sz="2800" i="1" dirty="0" smtClean="0">
                <a:solidFill>
                  <a:schemeClr val="accent4">
                    <a:lumMod val="50000"/>
                  </a:schemeClr>
                </a:solidFill>
              </a:rPr>
              <a:t>?  </a:t>
            </a:r>
            <a:br>
              <a:rPr lang="en-US" sz="2800" i="1" dirty="0" smtClean="0">
                <a:solidFill>
                  <a:schemeClr val="accent4">
                    <a:lumMod val="50000"/>
                  </a:schemeClr>
                </a:solidFill>
              </a:rPr>
            </a:br>
            <a:r>
              <a:rPr lang="en-US" sz="2800" i="1" dirty="0">
                <a:solidFill>
                  <a:schemeClr val="accent4">
                    <a:lumMod val="50000"/>
                  </a:schemeClr>
                </a:solidFill>
              </a:rPr>
              <a:t/>
            </a:r>
            <a:br>
              <a:rPr lang="en-US" sz="2800" i="1" dirty="0">
                <a:solidFill>
                  <a:schemeClr val="accent4">
                    <a:lumMod val="50000"/>
                  </a:schemeClr>
                </a:solidFill>
              </a:rPr>
            </a:br>
            <a:r>
              <a:rPr lang="en-US" sz="2800" i="1" dirty="0" smtClean="0">
                <a:solidFill>
                  <a:schemeClr val="accent4">
                    <a:lumMod val="50000"/>
                  </a:schemeClr>
                </a:solidFill>
              </a:rPr>
              <a:t>Is it too easily </a:t>
            </a:r>
            <a:r>
              <a:rPr lang="en-US" sz="2800" i="1" u="sng" dirty="0" smtClean="0">
                <a:solidFill>
                  <a:schemeClr val="accent4">
                    <a:lumMod val="50000"/>
                  </a:schemeClr>
                </a:solidFill>
              </a:rPr>
              <a:t>projected</a:t>
            </a:r>
            <a:r>
              <a:rPr lang="en-US" sz="2800" i="1" dirty="0" smtClean="0">
                <a:solidFill>
                  <a:schemeClr val="accent4">
                    <a:lumMod val="50000"/>
                  </a:schemeClr>
                </a:solidFill>
              </a:rPr>
              <a:t> upon artifacts, hence </a:t>
            </a:r>
            <a:r>
              <a:rPr lang="en-US" sz="2800" i="1" u="sng" dirty="0" smtClean="0">
                <a:solidFill>
                  <a:schemeClr val="accent4">
                    <a:lumMod val="50000"/>
                  </a:schemeClr>
                </a:solidFill>
              </a:rPr>
              <a:t>attributed</a:t>
            </a:r>
            <a:r>
              <a:rPr lang="en-US" sz="2800" i="1" dirty="0" smtClean="0">
                <a:solidFill>
                  <a:schemeClr val="accent4">
                    <a:lumMod val="50000"/>
                  </a:schemeClr>
                </a:solidFill>
              </a:rPr>
              <a:t> (like other minds)?</a:t>
            </a:r>
            <a:br>
              <a:rPr lang="en-US" sz="2800" i="1" dirty="0" smtClean="0">
                <a:solidFill>
                  <a:schemeClr val="accent4">
                    <a:lumMod val="50000"/>
                  </a:schemeClr>
                </a:solidFill>
              </a:rPr>
            </a:br>
            <a:r>
              <a:rPr lang="en-US" sz="2800" i="1" dirty="0">
                <a:solidFill>
                  <a:schemeClr val="accent4">
                    <a:lumMod val="50000"/>
                  </a:schemeClr>
                </a:solidFill>
              </a:rPr>
              <a:t/>
            </a:r>
            <a:br>
              <a:rPr lang="en-US" sz="2800" i="1" dirty="0">
                <a:solidFill>
                  <a:schemeClr val="accent4">
                    <a:lumMod val="50000"/>
                  </a:schemeClr>
                </a:solidFill>
              </a:rPr>
            </a:br>
            <a:r>
              <a:rPr lang="en-US" sz="2800" i="1" dirty="0" smtClean="0">
                <a:solidFill>
                  <a:schemeClr val="accent4">
                    <a:lumMod val="50000"/>
                  </a:schemeClr>
                </a:solidFill>
              </a:rPr>
              <a:t>NEXT:  multi-modal </a:t>
            </a:r>
            <a:r>
              <a:rPr lang="en-US" sz="2800" i="1" dirty="0" err="1" smtClean="0">
                <a:solidFill>
                  <a:schemeClr val="accent4">
                    <a:lumMod val="50000"/>
                  </a:schemeClr>
                </a:solidFill>
              </a:rPr>
              <a:t>bidirectionality</a:t>
            </a:r>
            <a:r>
              <a:rPr lang="en-US" sz="2800" i="1" dirty="0" smtClean="0">
                <a:solidFill>
                  <a:schemeClr val="accent4">
                    <a:lumMod val="50000"/>
                  </a:schemeClr>
                </a:solidFill>
              </a:rPr>
              <a:t> in real-time? </a:t>
            </a:r>
            <a:endParaRPr lang="en-US" sz="2800" i="1" dirty="0">
              <a:solidFill>
                <a:schemeClr val="accent4">
                  <a:lumMod val="50000"/>
                </a:schemeClr>
              </a:solidFill>
            </a:endParaRPr>
          </a:p>
        </p:txBody>
      </p:sp>
    </p:spTree>
    <p:extLst>
      <p:ext uri="{BB962C8B-B14F-4D97-AF65-F5344CB8AC3E}">
        <p14:creationId xmlns:p14="http://schemas.microsoft.com/office/powerpoint/2010/main" val="33898242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Agency</a:t>
            </a:r>
            <a:endParaRPr lang="en-US" dirty="0"/>
          </a:p>
        </p:txBody>
      </p:sp>
      <p:sp>
        <p:nvSpPr>
          <p:cNvPr id="3" name="Text Placeholder 2"/>
          <p:cNvSpPr>
            <a:spLocks noGrp="1"/>
          </p:cNvSpPr>
          <p:nvPr>
            <p:ph type="body" idx="1"/>
          </p:nvPr>
        </p:nvSpPr>
        <p:spPr/>
        <p:txBody>
          <a:bodyPr/>
          <a:lstStyle/>
          <a:p>
            <a:r>
              <a:rPr lang="en-US" dirty="0" smtClean="0"/>
              <a:t>THEN:  Automatic control?</a:t>
            </a:r>
          </a:p>
          <a:p>
            <a:endParaRPr lang="en-US" dirty="0"/>
          </a:p>
          <a:p>
            <a:r>
              <a:rPr lang="en-US" dirty="0" smtClean="0"/>
              <a:t>NOW:  Automated espionage?</a:t>
            </a:r>
          </a:p>
        </p:txBody>
      </p:sp>
      <p:pic>
        <p:nvPicPr>
          <p:cNvPr id="3074" name="Picture 2" descr="https://upload.wikimedia.org/wikipedia/commons/5/51/Australian_F-18A_Hornet_launches_Sparrow_missile_c199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53000" y="152400"/>
            <a:ext cx="3881927" cy="3009901"/>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3267849"/>
            <a:ext cx="4805362" cy="27063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7" name="Picture 5" descr="https://encrypted-tbn3.gstatic.com/images?q=tbn:ANd9GcQMJzu_4wtm-f0vOz4KlcX-iFSCzTTElGDLFZ8LvV_iNEQjYu8X"/>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52603" y="3886200"/>
            <a:ext cx="4019549" cy="26722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7875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Agency</a:t>
            </a:r>
            <a:endParaRPr lang="en-US" dirty="0"/>
          </a:p>
        </p:txBody>
      </p:sp>
      <p:sp>
        <p:nvSpPr>
          <p:cNvPr id="3" name="Text Placeholder 2"/>
          <p:cNvSpPr>
            <a:spLocks noGrp="1"/>
          </p:cNvSpPr>
          <p:nvPr>
            <p:ph type="body" idx="1"/>
          </p:nvPr>
        </p:nvSpPr>
        <p:spPr/>
        <p:txBody>
          <a:bodyPr/>
          <a:lstStyle/>
          <a:p>
            <a:r>
              <a:rPr lang="en-US" dirty="0" smtClean="0"/>
              <a:t>EDGE1:  Siri</a:t>
            </a:r>
          </a:p>
          <a:p>
            <a:endParaRPr lang="en-US" dirty="0" smtClean="0"/>
          </a:p>
          <a:p>
            <a:r>
              <a:rPr lang="en-US" dirty="0" smtClean="0"/>
              <a:t>EDGE2:  Nuclear power plant control  </a:t>
            </a:r>
            <a:endParaRPr lang="en-US" dirty="0"/>
          </a:p>
        </p:txBody>
      </p:sp>
      <p:pic>
        <p:nvPicPr>
          <p:cNvPr id="4098" name="Picture 2" descr="http://cdn.bgr.com/2012/08/siri-siri.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5800" y="236046"/>
            <a:ext cx="4162826" cy="2762249"/>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ttp://resources0.news.com.au/images/2013/11/04/1226753/041944-733dbdf0-44f4-11e3-b366-b430cfe3cfd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9400" y="3657600"/>
            <a:ext cx="4648200" cy="26172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5982121"/>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Verve">
  <a:themeElements>
    <a:clrScheme name="Verve">
      <a:dk1>
        <a:sysClr val="windowText" lastClr="000000"/>
      </a:dk1>
      <a:lt1>
        <a:sysClr val="window" lastClr="FFFFFF"/>
      </a:lt1>
      <a:dk2>
        <a:srgbClr val="666666"/>
      </a:dk2>
      <a:lt2>
        <a:srgbClr val="D2D2D2"/>
      </a:lt2>
      <a:accent1>
        <a:srgbClr val="FF388C"/>
      </a:accent1>
      <a:accent2>
        <a:srgbClr val="E40059"/>
      </a:accent2>
      <a:accent3>
        <a:srgbClr val="9C007F"/>
      </a:accent3>
      <a:accent4>
        <a:srgbClr val="68007F"/>
      </a:accent4>
      <a:accent5>
        <a:srgbClr val="005BD3"/>
      </a:accent5>
      <a:accent6>
        <a:srgbClr val="00349E"/>
      </a:accent6>
      <a:hlink>
        <a:srgbClr val="17BBFD"/>
      </a:hlink>
      <a:folHlink>
        <a:srgbClr val="FF79C2"/>
      </a:folHlink>
    </a:clrScheme>
    <a:fontScheme name="Verve">
      <a:majorFont>
        <a:latin typeface="Century Gothic"/>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Verve">
      <a:fillStyleLst>
        <a:solidFill>
          <a:schemeClr val="phClr"/>
        </a:solidFill>
        <a:gradFill rotWithShape="1">
          <a:gsLst>
            <a:gs pos="0">
              <a:schemeClr val="phClr">
                <a:tint val="10000"/>
                <a:satMod val="300000"/>
              </a:schemeClr>
            </a:gs>
            <a:gs pos="34000">
              <a:schemeClr val="phClr">
                <a:tint val="13500"/>
                <a:satMod val="250000"/>
              </a:schemeClr>
            </a:gs>
            <a:gs pos="100000">
              <a:schemeClr val="phClr">
                <a:tint val="60000"/>
                <a:satMod val="200000"/>
              </a:schemeClr>
            </a:gs>
          </a:gsLst>
          <a:path path="circle">
            <a:fillToRect l="50000" t="155000" r="50000" b="-55000"/>
          </a:path>
        </a:gradFill>
        <a:gradFill rotWithShape="1">
          <a:gsLst>
            <a:gs pos="0">
              <a:schemeClr val="phClr">
                <a:tint val="60000"/>
                <a:satMod val="160000"/>
              </a:schemeClr>
            </a:gs>
            <a:gs pos="46000">
              <a:schemeClr val="phClr">
                <a:tint val="86000"/>
                <a:satMod val="160000"/>
              </a:schemeClr>
            </a:gs>
            <a:gs pos="100000">
              <a:schemeClr val="phClr">
                <a:shade val="40000"/>
                <a:satMod val="160000"/>
              </a:schemeClr>
            </a:gs>
          </a:gsLst>
          <a:path path="circle">
            <a:fillToRect l="50000" t="155000" r="50000" b="-55000"/>
          </a:path>
        </a:gradFill>
      </a:fillStyleLst>
      <a:lnStyleLst>
        <a:ln w="9525" cap="flat" cmpd="sng" algn="ctr">
          <a:solidFill>
            <a:schemeClr val="phClr">
              <a:satMod val="12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63500" dist="25400" dir="14700000" algn="t" rotWithShape="0">
              <a:srgbClr val="000000">
                <a:alpha val="50000"/>
              </a:srgbClr>
            </a:outerShdw>
          </a:effectLst>
        </a:effectStyle>
        <a:effectStyle>
          <a:effectLst>
            <a:outerShdw blurRad="50800" dist="38100" dir="14700000" algn="t" rotWithShape="0">
              <a:srgbClr val="000000">
                <a:alpha val="60000"/>
              </a:srgbClr>
            </a:outerShdw>
          </a:effectLst>
        </a:effectStyle>
        <a:effectStyle>
          <a:effectLst>
            <a:outerShdw blurRad="50800" dist="38100" dir="14700000" algn="t" rotWithShape="0">
              <a:srgbClr val="000000">
                <a:alpha val="60000"/>
              </a:srgbClr>
            </a:outerShdw>
          </a:effectLst>
          <a:scene3d>
            <a:camera prst="orthographicFront" fov="0">
              <a:rot lat="0" lon="0" rev="0"/>
            </a:camera>
            <a:lightRig rig="contrasting" dir="t">
              <a:rot lat="0" lon="0" rev="3600000"/>
            </a:lightRig>
          </a:scene3d>
          <a:sp3d prstMaterial="plastic">
            <a:bevelT w="127000" h="38200" prst="relaxedInset"/>
            <a:contourClr>
              <a:schemeClr val="phClr"/>
            </a:contourClr>
          </a:sp3d>
        </a:effectStyle>
      </a:effectStyleLst>
      <a:bgFillStyleLst>
        <a:solidFill>
          <a:schemeClr val="phClr"/>
        </a:solidFill>
        <a:gradFill rotWithShape="1">
          <a:gsLst>
            <a:gs pos="0">
              <a:schemeClr val="phClr">
                <a:shade val="48000"/>
                <a:satMod val="230000"/>
              </a:schemeClr>
            </a:gs>
            <a:gs pos="60000">
              <a:schemeClr val="phClr">
                <a:shade val="92000"/>
                <a:satMod val="230000"/>
              </a:schemeClr>
            </a:gs>
            <a:gs pos="100000">
              <a:schemeClr val="phClr">
                <a:tint val="85000"/>
                <a:satMod val="400000"/>
              </a:schemeClr>
            </a:gs>
          </a:gsLst>
          <a:lin ang="5400000" scaled="0"/>
        </a:gradFill>
        <a:blipFill>
          <a:blip xmlns:r="http://schemas.openxmlformats.org/officeDocument/2006/relationships" r:embed="rId1">
            <a:duotone>
              <a:schemeClr val="phClr">
                <a:shade val="1200"/>
                <a:satMod val="150000"/>
              </a:schemeClr>
              <a:schemeClr val="phClr">
                <a:tint val="90000"/>
                <a:satMod val="150000"/>
              </a:schemeClr>
            </a:duotone>
          </a:blip>
          <a:tile tx="0" ty="0" sx="70000" sy="70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Verve</Template>
  <TotalTime>202</TotalTime>
  <Words>1638</Words>
  <Application>Microsoft Office PowerPoint</Application>
  <PresentationFormat>On-screen Show (4:3)</PresentationFormat>
  <Paragraphs>190</Paragraphs>
  <Slides>39</Slides>
  <Notes>0</Notes>
  <HiddenSlides>0</HiddenSlides>
  <MMClips>0</MMClips>
  <ScaleCrop>false</ScaleCrop>
  <HeadingPairs>
    <vt:vector size="4" baseType="variant">
      <vt:variant>
        <vt:lpstr>Theme</vt:lpstr>
      </vt:variant>
      <vt:variant>
        <vt:i4>1</vt:i4>
      </vt:variant>
      <vt:variant>
        <vt:lpstr>Slide Titles</vt:lpstr>
      </vt:variant>
      <vt:variant>
        <vt:i4>39</vt:i4>
      </vt:variant>
    </vt:vector>
  </HeadingPairs>
  <TitlesOfParts>
    <vt:vector size="40" baseType="lpstr">
      <vt:lpstr>Verve</vt:lpstr>
      <vt:lpstr>How AI is doing with respect to sympathy, agency, intention, meta-cognition, self-criticism, self-awareness, anthropomorphic embedding, personality, dreaming, prosthetic sentience, and what it is like to be Steph Curry</vt:lpstr>
      <vt:lpstr>Because consciousness  {C} could be about many  different things …</vt:lpstr>
      <vt:lpstr>Sympathy</vt:lpstr>
      <vt:lpstr>Sympathy</vt:lpstr>
      <vt:lpstr>Sympathy</vt:lpstr>
      <vt:lpstr>Sympathy</vt:lpstr>
      <vt:lpstr>Is sympathy necessary or sufficient for {C}?    Is it too easily projected upon artifacts, hence attributed (like other minds)?  NEXT:  multi-modal bidirectionality in real-time? </vt:lpstr>
      <vt:lpstr>Agency</vt:lpstr>
      <vt:lpstr>Agency</vt:lpstr>
      <vt:lpstr>Agency</vt:lpstr>
      <vt:lpstr>Agency</vt:lpstr>
      <vt:lpstr>Is agency necessary or sufficient for {C}?    Clearly automata can have agency without {C}, but {C} without agency is comatose.  NEXT:  Optimality  abdication of decision, but not oversight responsibility! </vt:lpstr>
      <vt:lpstr>Intention  (not accident, not rote, chosen)</vt:lpstr>
      <vt:lpstr>Intention</vt:lpstr>
      <vt:lpstr>Intention</vt:lpstr>
      <vt:lpstr>Intention</vt:lpstr>
      <vt:lpstr>Intention</vt:lpstr>
      <vt:lpstr>Intention</vt:lpstr>
      <vt:lpstr>Is intention necessary or sufficient for {C}?    Intention required for conscious agency.  NEXT:  More B-D-I control architectures will make it hard not to attribute intention, which was part of the design.    But “intention toward” in a referential sense?  Is that a matter of being embedded in the physical world   (or virtual world for intention toward profit, configuration, angry bird trajectory, etc.)?</vt:lpstr>
      <vt:lpstr>Meta-cognition / Self-criticism</vt:lpstr>
      <vt:lpstr>Meta-cognition / Self-criticism</vt:lpstr>
      <vt:lpstr>Meta-cognition / Self-criticism</vt:lpstr>
      <vt:lpstr>Meta-Cognition / Self-Criticism</vt:lpstr>
      <vt:lpstr>Meta-Cognition / Self-Criticism</vt:lpstr>
      <vt:lpstr>But what is self-awareness?    It is the feeling of meta-cognition, not just the act of meta-cognition!  Are plants self-aware?  NO  Are birds self-aware?  ALMOST CERTAINLY  How much architecture needed for internal feeling, or internal feeling ascriptions?  Can a sex-robot be embarrassed?  “Self-conscious”?  (it can clearly act that way) </vt:lpstr>
      <vt:lpstr>That Self-Aware Feeling</vt:lpstr>
      <vt:lpstr>Anthropomorphic Embedding, Personality, and Dreaming</vt:lpstr>
      <vt:lpstr>Anthropomorphic Embedding, Personality, and Dreaming</vt:lpstr>
      <vt:lpstr>Anthropomorphic Embedding, Personality, and Dreaming</vt:lpstr>
      <vt:lpstr>Like most of these, anthropomorphism + proper embedding + BDI+argument-based (human-inspired) control  ready attribution</vt:lpstr>
      <vt:lpstr>Prosthetic Sentience</vt:lpstr>
      <vt:lpstr>Prosthetic Sentience</vt:lpstr>
      <vt:lpstr>Prosthetic Sentience</vt:lpstr>
      <vt:lpstr>Most think the sentience has to be built into the robot…  But perhaps the robot is being built around the sources of sentience.</vt:lpstr>
      <vt:lpstr>But what about {C}?</vt:lpstr>
      <vt:lpstr>What is it Like to BE Steph Curry (when his shooting is “unconscious”)?</vt:lpstr>
      <vt:lpstr>So I can feel like Steph Curry, but can a computer (system)?</vt:lpstr>
      <vt:lpstr>Instrumentally, of course.  A computer (system) can exhibit behaviors as-if it felt the noize.  Internally, of course not.    Not until either the predicate is weakened (e.g., legal or linguistic reform), or until the architectures include much more complex deep emotional state implementation.  That’s possible, leading to feel/feel*.  More likely, sentient beings will be co-opted for their internal states, one way or another.</vt:lpstr>
      <vt:lpstr>What about {C}onsciousness?  It seems to be many things.  Prototypically, perhaps the imposition of episodic first-person feeling and awareness upon sensory here-and-now states.    Progress on this is everywhere, but not feeling.  But that too may be changing with consumer interest in “genuine” mammalian internal states, not merely ascriptions.</vt:lpstr>
    </vt:vector>
  </TitlesOfParts>
  <Company>University of Illinois Springfield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Loui, Ronald</dc:creator>
  <cp:lastModifiedBy>Loui, Ronald</cp:lastModifiedBy>
  <cp:revision>213</cp:revision>
  <dcterms:created xsi:type="dcterms:W3CDTF">2016-04-22T19:10:26Z</dcterms:created>
  <dcterms:modified xsi:type="dcterms:W3CDTF">2016-04-22T22:33:26Z</dcterms:modified>
</cp:coreProperties>
</file>