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32.xml.rels" ContentType="application/vnd.openxmlformats-package.relationships+xml"/>
  <Override PartName="/ppt/slides/_rels/slide29.xml.rels" ContentType="application/vnd.openxmlformats-package.relationships+xml"/>
  <Override PartName="/ppt/slides/_rels/slide31.xml.rels" ContentType="application/vnd.openxmlformats-package.relationships+xml"/>
  <Override PartName="/ppt/slides/_rels/slide28.xml.rels" ContentType="application/vnd.openxmlformats-package.relationships+xml"/>
  <Override PartName="/ppt/slides/_rels/slide24.xml.rels" ContentType="application/vnd.openxmlformats-package.relationships+xml"/>
  <Override PartName="/ppt/slides/_rels/slide23.xml.rels" ContentType="application/vnd.openxmlformats-package.relationships+xml"/>
  <Override PartName="/ppt/slides/_rels/slide26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4.xml.rels" ContentType="application/vnd.openxmlformats-package.relationships+xml"/>
  <Override PartName="/ppt/slides/_rels/slide25.xml.rels" ContentType="application/vnd.openxmlformats-package.relationships+xml"/>
  <Override PartName="/ppt/slides/_rels/slide13.xml.rels" ContentType="application/vnd.openxmlformats-package.relationships+xml"/>
  <Override PartName="/ppt/slides/_rels/slide27.xml.rels" ContentType="application/vnd.openxmlformats-package.relationships+xml"/>
  <Override PartName="/ppt/slides/_rels/slide20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30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6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5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s/slide26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28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7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32.png" ContentType="image/png"/>
  <Override PartName="/ppt/media/image30.png" ContentType="image/png"/>
  <Override PartName="/ppt/media/image27.png" ContentType="image/png"/>
  <Override PartName="/ppt/media/image26.png" ContentType="image/png"/>
  <Override PartName="/ppt/media/image28.png" ContentType="image/png"/>
  <Override PartName="/ppt/media/image25.png" ContentType="image/png"/>
  <Override PartName="/ppt/media/image31.png" ContentType="image/png"/>
  <Override PartName="/ppt/media/image22.png" ContentType="image/png"/>
  <Override PartName="/ppt/media/image24.png" ContentType="image/png"/>
  <Override PartName="/ppt/media/image21.png" ContentType="image/png"/>
  <Override PartName="/ppt/media/image20.png" ContentType="image/png"/>
  <Override PartName="/ppt/media/image19.png" ContentType="image/png"/>
  <Override PartName="/ppt/media/image17.png" ContentType="image/png"/>
  <Override PartName="/ppt/media/image14.png" ContentType="image/png"/>
  <Override PartName="/ppt/media/image16.png" ContentType="image/png"/>
  <Override PartName="/ppt/media/image13.png" ContentType="image/png"/>
  <Override PartName="/ppt/media/image23.png" ContentType="image/png"/>
  <Override PartName="/ppt/media/image12.png" ContentType="image/png"/>
  <Override PartName="/ppt/media/image10.png" ContentType="image/png"/>
  <Override PartName="/ppt/media/image9.png" ContentType="image/png"/>
  <Override PartName="/ppt/media/image15.png" ContentType="image/png"/>
  <Override PartName="/ppt/media/image29.png" ContentType="image/png"/>
  <Override PartName="/ppt/media/image8.png" ContentType="image/png"/>
  <Override PartName="/ppt/media/image6.png" ContentType="image/png"/>
  <Override PartName="/ppt/media/image5.png" ContentType="image/png"/>
  <Override PartName="/ppt/media/image18.png" ContentType="image/png"/>
  <Override PartName="/ppt/media/image4.png" ContentType="image/png"/>
  <Override PartName="/ppt/media/image7.png" ContentType="image/png"/>
  <Override PartName="/ppt/media/image3.png" ContentType="image/png"/>
  <Override PartName="/ppt/media/image2.png" ContentType="image/png"/>
  <Override PartName="/ppt/media/image1.png" ContentType="image/png"/>
  <Override PartName="/ppt/media/image11.png" ContentType="image/png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</p:sldIdLst>
  <p:sldSz cx="10080625" cy="7559675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40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41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80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81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-3823200" y="-11880"/>
            <a:ext cx="13989600" cy="730800"/>
          </a:xfrm>
          <a:prstGeom prst="rect">
            <a:avLst/>
          </a:prstGeom>
          <a:ln>
            <a:noFill/>
          </a:ln>
        </p:spPr>
      </p:pic>
      <p:pic>
        <p:nvPicPr>
          <p:cNvPr id="1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-91440" y="6737040"/>
            <a:ext cx="12746160" cy="822240"/>
          </a:xfrm>
          <a:prstGeom prst="rect">
            <a:avLst/>
          </a:prstGeom>
          <a:ln>
            <a:noFill/>
          </a:ln>
        </p:spPr>
      </p:pic>
      <p:pic>
        <p:nvPicPr>
          <p:cNvPr id="2" name="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-2560320" y="5914080"/>
            <a:ext cx="12746160" cy="822240"/>
          </a:xfrm>
          <a:prstGeom prst="rect">
            <a:avLst/>
          </a:prstGeom>
          <a:ln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/>
          <a:p>
            <a:r>
              <a:rPr lang="en-US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0920" cy="438336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5" name="PlaceHolder 3"/>
          <p:cNvSpPr>
            <a:spLocks noGrp="1"/>
          </p:cNvSpPr>
          <p:nvPr>
            <p:ph type="ftr"/>
          </p:nvPr>
        </p:nvSpPr>
        <p:spPr>
          <a:xfrm>
            <a:off x="3447360" y="6886800"/>
            <a:ext cx="3195000" cy="52092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6" name="PlaceHolder 4"/>
          <p:cNvSpPr>
            <a:spLocks noGrp="1"/>
          </p:cNvSpPr>
          <p:nvPr>
            <p:ph type="dt"/>
          </p:nvPr>
        </p:nvSpPr>
        <p:spPr>
          <a:xfrm>
            <a:off x="504000" y="6886800"/>
            <a:ext cx="2348280" cy="520920"/>
          </a:xfrm>
          <a:prstGeom prst="rect">
            <a:avLst/>
          </a:prstGeom>
        </p:spPr>
        <p:txBody>
          <a:bodyPr lIns="0" rIns="0" tIns="0" bIns="0"/>
          <a:p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7" name="PlaceHolder 5"/>
          <p:cNvSpPr>
            <a:spLocks noGrp="1"/>
          </p:cNvSpPr>
          <p:nvPr>
            <p:ph type="sldNum"/>
          </p:nvPr>
        </p:nvSpPr>
        <p:spPr>
          <a:xfrm>
            <a:off x="7227720" y="6886800"/>
            <a:ext cx="2348280" cy="520920"/>
          </a:xfrm>
          <a:prstGeom prst="rect">
            <a:avLst/>
          </a:prstGeom>
        </p:spPr>
        <p:txBody>
          <a:bodyPr lIns="0" rIns="0" tIns="0" bIns="0"/>
          <a:p>
            <a:pPr algn="r"/>
            <a:fld id="{13817CBB-22ED-4752-875D-68035E385336}" type="slidenum">
              <a:rPr lang="en-US" sz="1400">
                <a:latin typeface="Times New Roman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-3823200" y="-11880"/>
            <a:ext cx="13989600" cy="730800"/>
          </a:xfrm>
          <a:prstGeom prst="rect">
            <a:avLst/>
          </a:prstGeom>
          <a:ln>
            <a:noFill/>
          </a:ln>
        </p:spPr>
      </p:pic>
      <p:pic>
        <p:nvPicPr>
          <p:cNvPr id="43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-91440" y="6737040"/>
            <a:ext cx="12746160" cy="822240"/>
          </a:xfrm>
          <a:prstGeom prst="rect">
            <a:avLst/>
          </a:prstGeom>
          <a:ln>
            <a:noFill/>
          </a:ln>
        </p:spPr>
      </p:pic>
      <p:pic>
        <p:nvPicPr>
          <p:cNvPr id="44" name="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-91440" y="6737040"/>
            <a:ext cx="12746160" cy="822240"/>
          </a:xfrm>
          <a:prstGeom prst="rect">
            <a:avLst/>
          </a:prstGeom>
          <a:ln>
            <a:noFill/>
          </a:ln>
        </p:spPr>
      </p:pic>
      <p:pic>
        <p:nvPicPr>
          <p:cNvPr id="45" name="" descr=""/>
          <p:cNvPicPr/>
          <p:nvPr/>
        </p:nvPicPr>
        <p:blipFill>
          <a:blip r:embed="rId5"/>
          <a:stretch>
            <a:fillRect/>
          </a:stretch>
        </p:blipFill>
        <p:spPr>
          <a:xfrm>
            <a:off x="-2560320" y="5914080"/>
            <a:ext cx="12746160" cy="822240"/>
          </a:xfrm>
          <a:prstGeom prst="rect">
            <a:avLst/>
          </a:prstGeom>
          <a:ln>
            <a:noFill/>
          </a:ln>
        </p:spPr>
      </p:pic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504000" y="3200400"/>
            <a:ext cx="9070920" cy="2952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2400">
                <a:latin typeface="Arial"/>
              </a:rPr>
              <a:t>Ronald P. Loui, Ph.D. and Josh Smith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2400">
                <a:latin typeface="Arial"/>
              </a:rPr>
              <a:t>Department of Computer Science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2400">
                <a:latin typeface="Arial"/>
              </a:rPr>
              <a:t>University of Illinois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2400">
                <a:latin typeface="Arial"/>
              </a:rPr>
              <a:t>Springfield, IL</a:t>
            </a:r>
            <a:endParaRPr/>
          </a:p>
          <a:p>
            <a:pPr algn="ctr">
              <a:lnSpc>
                <a:spcPct val="100000"/>
              </a:lnSpc>
            </a:pPr>
            <a:r>
              <a:rPr i="1" lang="en-US" sz="2400">
                <a:latin typeface="Arial"/>
              </a:rPr>
              <a:t>r.p.loui@gmail.com</a:t>
            </a:r>
            <a:endParaRPr/>
          </a:p>
        </p:txBody>
      </p:sp>
      <p:sp>
        <p:nvSpPr>
          <p:cNvPr id="83" name="CustomShape 2"/>
          <p:cNvSpPr/>
          <p:nvPr/>
        </p:nvSpPr>
        <p:spPr>
          <a:xfrm>
            <a:off x="504000" y="1459440"/>
            <a:ext cx="9070920" cy="15354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3600">
                <a:latin typeface="Arial"/>
              </a:rPr>
              <a:t>An Ontology for Active and Passive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3600">
                <a:latin typeface="Arial"/>
              </a:rPr>
              <a:t>Aerial Drone Threat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3600">
                <a:latin typeface="Arial"/>
              </a:rPr>
              <a:t>Automatic Plan Recognition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>
                <a:latin typeface="Arial"/>
              </a:rPr>
              <a:t>What is this Drone Doing?</a:t>
            </a:r>
            <a:endParaRPr/>
          </a:p>
        </p:txBody>
      </p:sp>
      <p:pic>
        <p:nvPicPr>
          <p:cNvPr id="104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60" y="2171160"/>
            <a:ext cx="10078920" cy="6240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>
                <a:latin typeface="Arial"/>
              </a:rPr>
              <a:t>What is this Drone Doing?</a:t>
            </a:r>
            <a:endParaRPr/>
          </a:p>
        </p:txBody>
      </p:sp>
      <p:pic>
        <p:nvPicPr>
          <p:cNvPr id="106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202840" y="1451520"/>
            <a:ext cx="6026040" cy="4491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74400" y="2468880"/>
            <a:ext cx="2551680" cy="1901880"/>
          </a:xfrm>
          <a:prstGeom prst="rect">
            <a:avLst/>
          </a:prstGeom>
          <a:ln>
            <a:noFill/>
          </a:ln>
        </p:spPr>
      </p:pic>
      <p:pic>
        <p:nvPicPr>
          <p:cNvPr id="108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468880" y="1137600"/>
            <a:ext cx="5114520" cy="4257360"/>
          </a:xfrm>
          <a:prstGeom prst="rect">
            <a:avLst/>
          </a:prstGeom>
          <a:ln>
            <a:noFill/>
          </a:ln>
        </p:spPr>
      </p:pic>
      <p:sp>
        <p:nvSpPr>
          <p:cNvPr id="109" name="TextShape 1"/>
          <p:cNvSpPr txBox="1"/>
          <p:nvPr/>
        </p:nvSpPr>
        <p:spPr>
          <a:xfrm>
            <a:off x="8046720" y="2743200"/>
            <a:ext cx="1076760" cy="346320"/>
          </a:xfrm>
          <a:prstGeom prst="rect">
            <a:avLst/>
          </a:prstGeom>
        </p:spPr>
        <p:txBody>
          <a:bodyPr lIns="90000" rIns="90000" tIns="45000" bIns="45000"/>
          <a:p>
            <a:r>
              <a:rPr lang="en-US">
                <a:latin typeface="Arial"/>
              </a:rPr>
              <a:t>THREAT</a:t>
            </a:r>
            <a:endParaRPr/>
          </a:p>
        </p:txBody>
      </p:sp>
      <p:sp>
        <p:nvSpPr>
          <p:cNvPr id="110" name="TextShape 2"/>
          <p:cNvSpPr txBox="1"/>
          <p:nvPr/>
        </p:nvSpPr>
        <p:spPr>
          <a:xfrm>
            <a:off x="7955280" y="3474720"/>
            <a:ext cx="1803960" cy="346320"/>
          </a:xfrm>
          <a:prstGeom prst="rect">
            <a:avLst/>
          </a:prstGeom>
        </p:spPr>
        <p:txBody>
          <a:bodyPr lIns="90000" rIns="90000" tIns="45000" bIns="45000"/>
          <a:p>
            <a:r>
              <a:rPr lang="en-US">
                <a:latin typeface="Arial"/>
              </a:rPr>
              <a:t>NOT A THREAT</a:t>
            </a:r>
            <a:endParaRPr/>
          </a:p>
        </p:txBody>
      </p:sp>
      <p:sp>
        <p:nvSpPr>
          <p:cNvPr id="111" name="CustomShape 3"/>
          <p:cNvSpPr/>
          <p:nvPr/>
        </p:nvSpPr>
        <p:spPr>
          <a:xfrm>
            <a:off x="662400" y="182880"/>
            <a:ext cx="9070920" cy="1261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>
                <a:latin typeface="Arial"/>
              </a:rPr>
              <a:t>Won't AI/Magic Tell Me?</a:t>
            </a:r>
            <a:endParaRPr/>
          </a:p>
        </p:txBody>
      </p:sp>
      <p:sp>
        <p:nvSpPr>
          <p:cNvPr id="112" name="TextShape 4"/>
          <p:cNvSpPr txBox="1"/>
          <p:nvPr/>
        </p:nvSpPr>
        <p:spPr>
          <a:xfrm>
            <a:off x="2103120" y="5249880"/>
            <a:ext cx="6154920" cy="602280"/>
          </a:xfrm>
          <a:prstGeom prst="rect">
            <a:avLst/>
          </a:prstGeom>
        </p:spPr>
        <p:txBody>
          <a:bodyPr lIns="90000" rIns="90000" tIns="45000" bIns="45000"/>
          <a:p>
            <a:r>
              <a:rPr lang="en-US" sz="3600">
                <a:latin typeface="Arial"/>
              </a:rPr>
              <a:t>More training?   More nodes?</a:t>
            </a:r>
            <a:endParaRPr/>
          </a:p>
        </p:txBody>
      </p:sp>
      <p:sp>
        <p:nvSpPr>
          <p:cNvPr id="113" name="Line 5"/>
          <p:cNvSpPr/>
          <p:nvPr/>
        </p:nvSpPr>
        <p:spPr>
          <a:xfrm flipV="1">
            <a:off x="7583400" y="2926080"/>
            <a:ext cx="554760" cy="18288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</p:sp>
      <p:sp>
        <p:nvSpPr>
          <p:cNvPr id="114" name="Line 6"/>
          <p:cNvSpPr/>
          <p:nvPr/>
        </p:nvSpPr>
        <p:spPr>
          <a:xfrm>
            <a:off x="7583400" y="3108960"/>
            <a:ext cx="554760" cy="36576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>
                <a:latin typeface="Arial"/>
              </a:rPr>
              <a:t>What is this Drone Doing?</a:t>
            </a:r>
            <a:endParaRPr/>
          </a:p>
        </p:txBody>
      </p:sp>
      <p:pic>
        <p:nvPicPr>
          <p:cNvPr id="116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202840" y="1451520"/>
            <a:ext cx="6026040" cy="4491360"/>
          </a:xfrm>
          <a:prstGeom prst="rect">
            <a:avLst/>
          </a:prstGeom>
          <a:ln>
            <a:noFill/>
          </a:ln>
        </p:spPr>
      </p:pic>
      <p:sp>
        <p:nvSpPr>
          <p:cNvPr id="117" name="Line 2"/>
          <p:cNvSpPr/>
          <p:nvPr/>
        </p:nvSpPr>
        <p:spPr>
          <a:xfrm flipV="1">
            <a:off x="3474720" y="4023360"/>
            <a:ext cx="2286000" cy="64008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</p:sp>
      <p:sp>
        <p:nvSpPr>
          <p:cNvPr id="118" name="Line 3"/>
          <p:cNvSpPr/>
          <p:nvPr/>
        </p:nvSpPr>
        <p:spPr>
          <a:xfrm flipH="1">
            <a:off x="5486400" y="4023360"/>
            <a:ext cx="274320" cy="100584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</p:sp>
      <p:sp>
        <p:nvSpPr>
          <p:cNvPr id="119" name="Line 4"/>
          <p:cNvSpPr/>
          <p:nvPr/>
        </p:nvSpPr>
        <p:spPr>
          <a:xfrm flipH="1">
            <a:off x="5120640" y="5029200"/>
            <a:ext cx="366120" cy="18288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>
                <a:latin typeface="Arial"/>
              </a:rPr>
              <a:t>What is this Drone Doing?</a:t>
            </a:r>
            <a:endParaRPr/>
          </a:p>
        </p:txBody>
      </p:sp>
      <p:pic>
        <p:nvPicPr>
          <p:cNvPr id="121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202840" y="1451520"/>
            <a:ext cx="6026040" cy="4491360"/>
          </a:xfrm>
          <a:prstGeom prst="rect">
            <a:avLst/>
          </a:prstGeom>
          <a:ln>
            <a:noFill/>
          </a:ln>
        </p:spPr>
      </p:pic>
      <p:sp>
        <p:nvSpPr>
          <p:cNvPr id="122" name="Line 2"/>
          <p:cNvSpPr/>
          <p:nvPr/>
        </p:nvSpPr>
        <p:spPr>
          <a:xfrm flipV="1">
            <a:off x="4480560" y="3931920"/>
            <a:ext cx="2651760" cy="109728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</p:sp>
      <p:sp>
        <p:nvSpPr>
          <p:cNvPr id="123" name="Line 3"/>
          <p:cNvSpPr/>
          <p:nvPr/>
        </p:nvSpPr>
        <p:spPr>
          <a:xfrm flipH="1">
            <a:off x="5852160" y="3931920"/>
            <a:ext cx="1280160" cy="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</p:sp>
      <p:sp>
        <p:nvSpPr>
          <p:cNvPr id="124" name="Line 4"/>
          <p:cNvSpPr/>
          <p:nvPr/>
        </p:nvSpPr>
        <p:spPr>
          <a:xfrm>
            <a:off x="5852160" y="3931920"/>
            <a:ext cx="548640" cy="54864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>
                <a:latin typeface="Arial"/>
              </a:rPr>
              <a:t>Capture Data In Terms of Target</a:t>
            </a:r>
            <a:endParaRPr/>
          </a:p>
        </p:txBody>
      </p:sp>
      <p:sp>
        <p:nvSpPr>
          <p:cNvPr id="126" name="CustomShape 2"/>
          <p:cNvSpPr/>
          <p:nvPr/>
        </p:nvSpPr>
        <p:spPr>
          <a:xfrm>
            <a:off x="504000" y="1769040"/>
            <a:ext cx="9070920" cy="4383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800">
                <a:latin typeface="Arial"/>
              </a:rPr>
              <a:t>Domain Modeling / Terminology / Vocabulary / Data Description / Primitives / Input Layer / Relevant Concepts … whatever you want to call it</a:t>
            </a:r>
            <a:endParaRPr/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>
                <a:latin typeface="Arial"/>
              </a:rPr>
              <a:t>Capture Data In Terms of Target</a:t>
            </a:r>
            <a:endParaRPr/>
          </a:p>
        </p:txBody>
      </p:sp>
      <p:sp>
        <p:nvSpPr>
          <p:cNvPr id="128" name="CustomShape 2"/>
          <p:cNvSpPr/>
          <p:nvPr/>
        </p:nvSpPr>
        <p:spPr>
          <a:xfrm>
            <a:off x="504000" y="1769040"/>
            <a:ext cx="9070920" cy="4383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i="1" lang="en-US" sz="2800">
                <a:latin typeface="Arial"/>
              </a:rPr>
              <a:t>Maintains-line-of-sight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i="1" lang="en-US" sz="2800">
                <a:latin typeface="Arial"/>
              </a:rPr>
              <a:t>Responds-to-target-ambiguity-with-choice-hesitation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i="1" lang="en-US" sz="2800">
                <a:latin typeface="Arial"/>
              </a:rPr>
              <a:t>Responds-to-blocking-with-vector-to-target-correction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i="1" lang="en-US" sz="2800">
                <a:latin typeface="Arial"/>
              </a:rPr>
              <a:t>Deviates-from-others-on-site</a:t>
            </a:r>
            <a:endParaRPr/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>
                <a:latin typeface="Arial"/>
              </a:rPr>
              <a:t>Terminology w.r.t. Mission</a:t>
            </a:r>
            <a:endParaRPr/>
          </a:p>
        </p:txBody>
      </p:sp>
      <p:sp>
        <p:nvSpPr>
          <p:cNvPr id="130" name="CustomShape 2"/>
          <p:cNvSpPr/>
          <p:nvPr/>
        </p:nvSpPr>
        <p:spPr>
          <a:xfrm>
            <a:off x="504000" y="1769040"/>
            <a:ext cx="9070920" cy="4383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600">
                <a:latin typeface="Arial"/>
              </a:rPr>
              <a:t>A. Reconnaissance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endParaRPr/>
          </a:p>
          <a:p>
            <a:pPr lvl="1">
              <a:lnSpc>
                <a:spcPct val="100000"/>
              </a:lnSpc>
              <a:buSzPct val="75000"/>
              <a:buFont typeface="StarSymbol"/>
              <a:buChar char="l"/>
            </a:pPr>
            <a:r>
              <a:rPr i="1" lang="en-US" sz="2200">
                <a:latin typeface="Arial"/>
              </a:rPr>
              <a:t>Maintains-line-of-sight</a:t>
            </a:r>
            <a:endParaRPr/>
          </a:p>
          <a:p>
            <a:pPr lvl="1">
              <a:lnSpc>
                <a:spcPct val="100000"/>
              </a:lnSpc>
              <a:buSzPct val="75000"/>
              <a:buFont typeface="StarSymbol"/>
              <a:buChar char="l"/>
            </a:pPr>
            <a:r>
              <a:rPr i="1" lang="en-US" sz="2200">
                <a:latin typeface="Arial"/>
              </a:rPr>
              <a:t>Maintains-watchful-min-distance-and-max-distance</a:t>
            </a:r>
            <a:endParaRPr/>
          </a:p>
          <a:p>
            <a:pPr lvl="1">
              <a:lnSpc>
                <a:spcPct val="100000"/>
              </a:lnSpc>
              <a:buSzPct val="75000"/>
              <a:buFont typeface="StarSymbol"/>
              <a:buChar char="l"/>
            </a:pPr>
            <a:r>
              <a:rPr i="1" lang="en-US" sz="2200">
                <a:latin typeface="Arial"/>
              </a:rPr>
              <a:t>Matches-changes-in-motion</a:t>
            </a:r>
            <a:endParaRPr/>
          </a:p>
          <a:p>
            <a:pPr lvl="1">
              <a:lnSpc>
                <a:spcPct val="100000"/>
              </a:lnSpc>
              <a:buSzPct val="75000"/>
              <a:buFont typeface="StarSymbol"/>
              <a:buChar char="l"/>
            </a:pPr>
            <a:r>
              <a:rPr i="1" lang="en-US" sz="2200">
                <a:latin typeface="Arial"/>
              </a:rPr>
              <a:t>Responds-to-blocking-with-angular-deviation</a:t>
            </a:r>
            <a:endParaRPr/>
          </a:p>
          <a:p>
            <a:pPr lvl="1">
              <a:lnSpc>
                <a:spcPct val="100000"/>
              </a:lnSpc>
              <a:buSzPct val="75000"/>
              <a:buFont typeface="StarSymbol"/>
              <a:buChar char="l"/>
            </a:pPr>
            <a:r>
              <a:rPr i="1" lang="en-US" sz="2200">
                <a:latin typeface="Arial"/>
              </a:rPr>
              <a:t>Responds-to-sensory-obscuration</a:t>
            </a:r>
            <a:endParaRPr/>
          </a:p>
          <a:p>
            <a:pPr lvl="1">
              <a:lnSpc>
                <a:spcPct val="100000"/>
              </a:lnSpc>
              <a:buSzPct val="75000"/>
              <a:buFont typeface="StarSymbol"/>
              <a:buChar char="l"/>
            </a:pPr>
            <a:r>
              <a:rPr i="1" lang="en-US" sz="2200">
                <a:latin typeface="Arial"/>
              </a:rPr>
              <a:t>Responds-to-target-concealment</a:t>
            </a:r>
            <a:endParaRPr/>
          </a:p>
          <a:p>
            <a:pPr lvl="1">
              <a:lnSpc>
                <a:spcPct val="100000"/>
              </a:lnSpc>
              <a:buSzPct val="75000"/>
              <a:buFont typeface="StarSymbol"/>
              <a:buChar char="l"/>
            </a:pPr>
            <a:r>
              <a:rPr i="1" lang="en-US" sz="2200">
                <a:latin typeface="Arial"/>
              </a:rPr>
              <a:t>Exhibits-ground-survey-pattern</a:t>
            </a:r>
            <a:endParaRPr/>
          </a:p>
          <a:p>
            <a:pPr lvl="1">
              <a:lnSpc>
                <a:spcPct val="100000"/>
              </a:lnSpc>
              <a:buSzPct val="75000"/>
              <a:buFont typeface="StarSymbol"/>
              <a:buChar char="l"/>
            </a:pPr>
            <a:r>
              <a:rPr i="1" lang="en-US" sz="2200">
                <a:latin typeface="Arial"/>
              </a:rPr>
              <a:t>Follows-target-intermittently</a:t>
            </a:r>
            <a:endParaRPr/>
          </a:p>
          <a:p>
            <a:pPr lvl="1">
              <a:lnSpc>
                <a:spcPct val="100000"/>
              </a:lnSpc>
              <a:buSzPct val="75000"/>
              <a:buFont typeface="StarSymbol"/>
              <a:buChar char="l"/>
            </a:pPr>
            <a:r>
              <a:rPr i="1" lang="en-US" sz="2200">
                <a:latin typeface="Arial"/>
              </a:rPr>
              <a:t>Time-spent-in-proximity-of-target</a:t>
            </a:r>
            <a:endParaRPr/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>
                <a:latin typeface="Arial"/>
              </a:rPr>
              <a:t>Terminology w.r.t. Mission</a:t>
            </a:r>
            <a:endParaRPr/>
          </a:p>
        </p:txBody>
      </p:sp>
      <p:sp>
        <p:nvSpPr>
          <p:cNvPr id="132" name="CustomShape 2"/>
          <p:cNvSpPr/>
          <p:nvPr/>
        </p:nvSpPr>
        <p:spPr>
          <a:xfrm>
            <a:off x="504000" y="1769040"/>
            <a:ext cx="9070920" cy="4383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600">
                <a:latin typeface="Arial"/>
              </a:rPr>
              <a:t>B. Attack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endParaRPr/>
          </a:p>
          <a:p>
            <a:pPr lvl="1">
              <a:lnSpc>
                <a:spcPct val="100000"/>
              </a:lnSpc>
              <a:buSzPct val="75000"/>
              <a:buFont typeface="StarSymbol"/>
              <a:buChar char="l"/>
            </a:pPr>
            <a:r>
              <a:rPr i="1" lang="en-US" sz="2200">
                <a:latin typeface="Arial"/>
              </a:rPr>
              <a:t>Maintains-minimum-distance</a:t>
            </a:r>
            <a:endParaRPr/>
          </a:p>
          <a:p>
            <a:pPr lvl="1">
              <a:lnSpc>
                <a:spcPct val="100000"/>
              </a:lnSpc>
              <a:buSzPct val="75000"/>
              <a:buFont typeface="StarSymbol"/>
              <a:buChar char="l"/>
            </a:pPr>
            <a:r>
              <a:rPr i="1" lang="en-US" sz="2200">
                <a:latin typeface="Arial"/>
              </a:rPr>
              <a:t>Maintains-altitude</a:t>
            </a:r>
            <a:endParaRPr/>
          </a:p>
          <a:p>
            <a:pPr lvl="1">
              <a:lnSpc>
                <a:spcPct val="100000"/>
              </a:lnSpc>
              <a:buSzPct val="75000"/>
              <a:buFont typeface="StarSymbol"/>
              <a:buChar char="l"/>
            </a:pPr>
            <a:r>
              <a:rPr i="1" lang="en-US" sz="2200">
                <a:latin typeface="Arial"/>
              </a:rPr>
              <a:t>Maintains-straight-line-clear-path</a:t>
            </a:r>
            <a:endParaRPr/>
          </a:p>
          <a:p>
            <a:pPr lvl="1">
              <a:lnSpc>
                <a:spcPct val="100000"/>
              </a:lnSpc>
              <a:buSzPct val="75000"/>
              <a:buFont typeface="StarSymbol"/>
              <a:buChar char="l"/>
            </a:pPr>
            <a:r>
              <a:rPr i="1" lang="en-US" sz="2200">
                <a:latin typeface="Arial"/>
              </a:rPr>
              <a:t>Follows-target-constantly</a:t>
            </a:r>
            <a:endParaRPr/>
          </a:p>
          <a:p>
            <a:pPr lvl="1">
              <a:lnSpc>
                <a:spcPct val="100000"/>
              </a:lnSpc>
              <a:buSzPct val="75000"/>
              <a:buFont typeface="StarSymbol"/>
              <a:buChar char="l"/>
            </a:pPr>
            <a:r>
              <a:rPr i="1" lang="en-US" sz="2200">
                <a:latin typeface="Arial"/>
              </a:rPr>
              <a:t>Responds-to-blocking-with-robust-deviation</a:t>
            </a:r>
            <a:endParaRPr/>
          </a:p>
          <a:p>
            <a:pPr lvl="1">
              <a:lnSpc>
                <a:spcPct val="100000"/>
              </a:lnSpc>
              <a:buSzPct val="75000"/>
              <a:buFont typeface="StarSymbol"/>
              <a:buChar char="l"/>
            </a:pPr>
            <a:r>
              <a:rPr i="1" lang="en-US" sz="2200">
                <a:latin typeface="Arial"/>
              </a:rPr>
              <a:t>Responds-to-target-ambiguity-with-choice-hesitation</a:t>
            </a:r>
            <a:endParaRPr/>
          </a:p>
          <a:p>
            <a:pPr lvl="1">
              <a:lnSpc>
                <a:spcPct val="100000"/>
              </a:lnSpc>
              <a:buSzPct val="75000"/>
              <a:buFont typeface="StarSymbol"/>
              <a:buChar char="l"/>
            </a:pPr>
            <a:r>
              <a:rPr i="1" lang="en-US" sz="2200">
                <a:latin typeface="Arial"/>
              </a:rPr>
              <a:t>Exhibits-load-bearing-dynamics</a:t>
            </a:r>
            <a:endParaRPr/>
          </a:p>
        </p:txBody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>
                <a:latin typeface="Arial"/>
              </a:rPr>
              <a:t>Terminology w.r.t. Mission</a:t>
            </a:r>
            <a:endParaRPr/>
          </a:p>
        </p:txBody>
      </p:sp>
      <p:sp>
        <p:nvSpPr>
          <p:cNvPr id="134" name="CustomShape 2"/>
          <p:cNvSpPr/>
          <p:nvPr/>
        </p:nvSpPr>
        <p:spPr>
          <a:xfrm>
            <a:off x="504000" y="1769040"/>
            <a:ext cx="9070920" cy="4383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600">
                <a:latin typeface="Arial"/>
              </a:rPr>
              <a:t>C. Intercept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endParaRPr/>
          </a:p>
          <a:p>
            <a:pPr lvl="1">
              <a:lnSpc>
                <a:spcPct val="100000"/>
              </a:lnSpc>
              <a:buSzPct val="75000"/>
              <a:buFont typeface="StarSymbol"/>
              <a:buChar char="l"/>
            </a:pPr>
            <a:r>
              <a:rPr i="1" lang="en-US" sz="2200">
                <a:latin typeface="Arial"/>
              </a:rPr>
              <a:t>Accelerates-to-vector-to-target</a:t>
            </a:r>
            <a:endParaRPr/>
          </a:p>
          <a:p>
            <a:pPr lvl="1">
              <a:lnSpc>
                <a:spcPct val="100000"/>
              </a:lnSpc>
              <a:buSzPct val="75000"/>
              <a:buFont typeface="StarSymbol"/>
              <a:buChar char="l"/>
            </a:pPr>
            <a:r>
              <a:rPr i="1" lang="en-US" sz="2200">
                <a:latin typeface="Arial"/>
              </a:rPr>
              <a:t>Approaches-constantly</a:t>
            </a:r>
            <a:endParaRPr/>
          </a:p>
          <a:p>
            <a:pPr lvl="1">
              <a:lnSpc>
                <a:spcPct val="100000"/>
              </a:lnSpc>
              <a:buSzPct val="75000"/>
              <a:buFont typeface="StarSymbol"/>
              <a:buChar char="l"/>
            </a:pPr>
            <a:r>
              <a:rPr i="1" lang="en-US" sz="2200">
                <a:latin typeface="Arial"/>
              </a:rPr>
              <a:t>Approaches-quickly</a:t>
            </a:r>
            <a:endParaRPr/>
          </a:p>
          <a:p>
            <a:pPr lvl="1">
              <a:lnSpc>
                <a:spcPct val="100000"/>
              </a:lnSpc>
              <a:buSzPct val="75000"/>
              <a:buFont typeface="StarSymbol"/>
              <a:buChar char="l"/>
            </a:pPr>
            <a:r>
              <a:rPr i="1" lang="en-US" sz="2200">
                <a:latin typeface="Arial"/>
              </a:rPr>
              <a:t>Dives</a:t>
            </a:r>
            <a:endParaRPr/>
          </a:p>
          <a:p>
            <a:pPr lvl="1">
              <a:lnSpc>
                <a:spcPct val="100000"/>
              </a:lnSpc>
              <a:buSzPct val="75000"/>
              <a:buFont typeface="StarSymbol"/>
              <a:buChar char="l"/>
            </a:pPr>
            <a:r>
              <a:rPr i="1" lang="en-US" sz="2200">
                <a:latin typeface="Arial"/>
              </a:rPr>
              <a:t>Responds-to-blocking-with-vector-to-target-correction</a:t>
            </a:r>
            <a:endParaRPr/>
          </a:p>
          <a:p>
            <a:pPr lvl="1">
              <a:lnSpc>
                <a:spcPct val="100000"/>
              </a:lnSpc>
              <a:buSzPct val="75000"/>
              <a:buFont typeface="StarSymbol"/>
              <a:buChar char="l"/>
            </a:pPr>
            <a:r>
              <a:rPr i="1" lang="en-US" sz="2200">
                <a:latin typeface="Arial"/>
              </a:rPr>
              <a:t>Responds-to-target-ambiguity-with-hesitation</a:t>
            </a:r>
            <a:endParaRPr/>
          </a:p>
          <a:p>
            <a:pPr lvl="1">
              <a:lnSpc>
                <a:spcPct val="100000"/>
              </a:lnSpc>
              <a:buSzPct val="75000"/>
              <a:buFont typeface="StarSymbol"/>
              <a:buChar char="l"/>
            </a:pPr>
            <a:r>
              <a:rPr i="1" lang="en-US" sz="2200">
                <a:latin typeface="Arial"/>
              </a:rPr>
              <a:t>Ignores-target-concealment</a:t>
            </a:r>
            <a:endParaRPr/>
          </a:p>
        </p:txBody>
      </p:sp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39120" y="240840"/>
            <a:ext cx="7629120" cy="6953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>
                <a:latin typeface="Arial"/>
              </a:rPr>
              <a:t>Terminology w.r.t. Mission</a:t>
            </a:r>
            <a:endParaRPr/>
          </a:p>
        </p:txBody>
      </p:sp>
      <p:sp>
        <p:nvSpPr>
          <p:cNvPr id="136" name="CustomShape 2"/>
          <p:cNvSpPr/>
          <p:nvPr/>
        </p:nvSpPr>
        <p:spPr>
          <a:xfrm>
            <a:off x="504000" y="1769040"/>
            <a:ext cx="9070920" cy="4383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600">
                <a:latin typeface="Arial"/>
              </a:rPr>
              <a:t>D. Coordination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endParaRPr/>
          </a:p>
          <a:p>
            <a:pPr lvl="1">
              <a:lnSpc>
                <a:spcPct val="100000"/>
              </a:lnSpc>
              <a:buSzPct val="75000"/>
              <a:buFont typeface="StarSymbol"/>
              <a:buChar char="l"/>
            </a:pPr>
            <a:r>
              <a:rPr i="1" lang="en-US" sz="2200">
                <a:latin typeface="Arial"/>
              </a:rPr>
              <a:t>Maintains-formation</a:t>
            </a:r>
            <a:endParaRPr/>
          </a:p>
          <a:p>
            <a:pPr lvl="1">
              <a:lnSpc>
                <a:spcPct val="100000"/>
              </a:lnSpc>
              <a:buSzPct val="75000"/>
              <a:buFont typeface="StarSymbol"/>
              <a:buChar char="l"/>
            </a:pPr>
            <a:r>
              <a:rPr i="1" lang="en-US" sz="2200">
                <a:latin typeface="Arial"/>
              </a:rPr>
              <a:t>Maintains-angle-or-distance</a:t>
            </a:r>
            <a:endParaRPr/>
          </a:p>
          <a:p>
            <a:pPr lvl="1">
              <a:lnSpc>
                <a:spcPct val="100000"/>
              </a:lnSpc>
              <a:buSzPct val="75000"/>
              <a:buFont typeface="StarSymbol"/>
              <a:buChar char="l"/>
            </a:pPr>
            <a:r>
              <a:rPr i="1" lang="en-US" sz="2200">
                <a:latin typeface="Arial"/>
              </a:rPr>
              <a:t>Maintains-distance-to-target</a:t>
            </a:r>
            <a:endParaRPr/>
          </a:p>
          <a:p>
            <a:pPr lvl="1">
              <a:lnSpc>
                <a:spcPct val="100000"/>
              </a:lnSpc>
              <a:buSzPct val="75000"/>
              <a:buFont typeface="StarSymbol"/>
              <a:buChar char="l"/>
            </a:pPr>
            <a:r>
              <a:rPr i="1" lang="en-US" sz="2200">
                <a:latin typeface="Arial"/>
              </a:rPr>
              <a:t>Exhibits-sudden-parallel-acceleration</a:t>
            </a:r>
            <a:endParaRPr/>
          </a:p>
          <a:p>
            <a:pPr lvl="1">
              <a:lnSpc>
                <a:spcPct val="100000"/>
              </a:lnSpc>
              <a:buSzPct val="75000"/>
              <a:buFont typeface="StarSymbol"/>
              <a:buChar char="l"/>
            </a:pPr>
            <a:r>
              <a:rPr i="1" lang="en-US" sz="2200">
                <a:latin typeface="Arial"/>
              </a:rPr>
              <a:t>Exhibits-serialized-flight on-same-path</a:t>
            </a:r>
            <a:endParaRPr/>
          </a:p>
          <a:p>
            <a:pPr lvl="1">
              <a:lnSpc>
                <a:spcPct val="100000"/>
              </a:lnSpc>
              <a:buSzPct val="75000"/>
              <a:buFont typeface="StarSymbol"/>
              <a:buChar char="l"/>
            </a:pPr>
            <a:r>
              <a:rPr i="1" lang="en-US" sz="2200">
                <a:latin typeface="Arial"/>
              </a:rPr>
              <a:t>Exhibits-mutual-statistical-anomaly-of-motion</a:t>
            </a:r>
            <a:endParaRPr/>
          </a:p>
          <a:p>
            <a:pPr lvl="1">
              <a:lnSpc>
                <a:spcPct val="100000"/>
              </a:lnSpc>
              <a:buSzPct val="75000"/>
              <a:buFont typeface="StarSymbol"/>
              <a:buChar char="l"/>
            </a:pPr>
            <a:r>
              <a:rPr i="1" lang="en-US" sz="2200">
                <a:latin typeface="Arial"/>
              </a:rPr>
              <a:t>Exhibits-mutual-statistical-anomaly-of-configuration</a:t>
            </a:r>
            <a:endParaRPr/>
          </a:p>
          <a:p>
            <a:pPr lvl="1">
              <a:lnSpc>
                <a:spcPct val="100000"/>
              </a:lnSpc>
              <a:buSzPct val="75000"/>
              <a:buFont typeface="StarSymbol"/>
              <a:buChar char="l"/>
            </a:pPr>
            <a:r>
              <a:rPr i="1" lang="en-US" sz="2200">
                <a:latin typeface="Arial"/>
              </a:rPr>
              <a:t>Marks-target</a:t>
            </a:r>
            <a:endParaRPr/>
          </a:p>
        </p:txBody>
      </p:sp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0240" y="2651760"/>
            <a:ext cx="7469280" cy="3639960"/>
          </a:xfrm>
          <a:prstGeom prst="rect">
            <a:avLst/>
          </a:prstGeom>
          <a:ln>
            <a:noFill/>
          </a:ln>
        </p:spPr>
      </p:pic>
      <p:sp>
        <p:nvSpPr>
          <p:cNvPr id="138" name="TextShape 1"/>
          <p:cNvSpPr txBox="1"/>
          <p:nvPr/>
        </p:nvSpPr>
        <p:spPr>
          <a:xfrm>
            <a:off x="183240" y="2377440"/>
            <a:ext cx="1922760" cy="346320"/>
          </a:xfrm>
          <a:prstGeom prst="rect">
            <a:avLst/>
          </a:prstGeom>
        </p:spPr>
        <p:txBody>
          <a:bodyPr lIns="90000" rIns="90000" tIns="45000" bIns="45000"/>
          <a:p>
            <a:r>
              <a:rPr lang="en-US">
                <a:latin typeface="Arial"/>
              </a:rPr>
              <a:t>geneontology.org</a:t>
            </a:r>
            <a:endParaRPr/>
          </a:p>
        </p:txBody>
      </p:sp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674240" y="822960"/>
            <a:ext cx="5201280" cy="3633840"/>
          </a:xfrm>
          <a:prstGeom prst="rect">
            <a:avLst/>
          </a:prstGeom>
          <a:ln>
            <a:noFill/>
          </a:ln>
        </p:spPr>
      </p:pic>
      <p:pic>
        <p:nvPicPr>
          <p:cNvPr id="140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20240" y="2651760"/>
            <a:ext cx="7469280" cy="3639960"/>
          </a:xfrm>
          <a:prstGeom prst="rect">
            <a:avLst/>
          </a:prstGeom>
          <a:ln>
            <a:noFill/>
          </a:ln>
        </p:spPr>
      </p:pic>
      <p:sp>
        <p:nvSpPr>
          <p:cNvPr id="141" name="TextShape 1"/>
          <p:cNvSpPr txBox="1"/>
          <p:nvPr/>
        </p:nvSpPr>
        <p:spPr>
          <a:xfrm>
            <a:off x="319320" y="933840"/>
            <a:ext cx="6715800" cy="858240"/>
          </a:xfrm>
          <a:prstGeom prst="rect">
            <a:avLst/>
          </a:prstGeom>
        </p:spPr>
        <p:txBody>
          <a:bodyPr lIns="90000" rIns="90000" tIns="45000" bIns="45000"/>
          <a:p>
            <a:r>
              <a:rPr lang="en-US">
                <a:latin typeface="Arial"/>
              </a:rPr>
              <a:t>Islam, A.S.; Piasecki, M. (2008). Ontology based web simulation </a:t>
            </a:r>
            <a:endParaRPr/>
          </a:p>
          <a:p>
            <a:r>
              <a:rPr lang="en-US">
                <a:latin typeface="Arial"/>
              </a:rPr>
              <a:t>system for hydrodynamic modeling. </a:t>
            </a:r>
            <a:endParaRPr/>
          </a:p>
          <a:p>
            <a:r>
              <a:rPr lang="en-US">
                <a:latin typeface="Arial"/>
              </a:rPr>
              <a:t>Simulation Modelling Practice and Theory 16(7): 754-767.</a:t>
            </a:r>
            <a:endParaRPr/>
          </a:p>
        </p:txBody>
      </p:sp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674240" y="822960"/>
            <a:ext cx="5201280" cy="3633840"/>
          </a:xfrm>
          <a:prstGeom prst="rect">
            <a:avLst/>
          </a:prstGeom>
          <a:ln>
            <a:noFill/>
          </a:ln>
        </p:spPr>
      </p:pic>
      <p:pic>
        <p:nvPicPr>
          <p:cNvPr id="143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20240" y="2651760"/>
            <a:ext cx="7469280" cy="3639960"/>
          </a:xfrm>
          <a:prstGeom prst="rect">
            <a:avLst/>
          </a:prstGeom>
          <a:ln>
            <a:noFill/>
          </a:ln>
        </p:spPr>
      </p:pic>
      <p:pic>
        <p:nvPicPr>
          <p:cNvPr id="144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67120" y="914400"/>
            <a:ext cx="4762080" cy="3028680"/>
          </a:xfrm>
          <a:prstGeom prst="rect">
            <a:avLst/>
          </a:prstGeom>
          <a:ln>
            <a:noFill/>
          </a:ln>
        </p:spPr>
      </p:pic>
      <p:sp>
        <p:nvSpPr>
          <p:cNvPr id="145" name="TextShape 1"/>
          <p:cNvSpPr txBox="1"/>
          <p:nvPr/>
        </p:nvSpPr>
        <p:spPr>
          <a:xfrm>
            <a:off x="5029200" y="914400"/>
            <a:ext cx="2373840" cy="346320"/>
          </a:xfrm>
          <a:prstGeom prst="rect">
            <a:avLst/>
          </a:prstGeom>
        </p:spPr>
        <p:txBody>
          <a:bodyPr lIns="90000" rIns="90000" tIns="45000" bIns="45000"/>
          <a:p>
            <a:r>
              <a:rPr lang="en-US">
                <a:latin typeface="Arial"/>
              </a:rPr>
              <a:t>Booz Allen Bayes Net</a:t>
            </a:r>
            <a:endParaRPr/>
          </a:p>
        </p:txBody>
      </p:sp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>
                <a:latin typeface="Arial"/>
              </a:rPr>
              <a:t>Second Most Important Point</a:t>
            </a:r>
            <a:endParaRPr/>
          </a:p>
        </p:txBody>
      </p:sp>
      <p:sp>
        <p:nvSpPr>
          <p:cNvPr id="147" name="CustomShape 2"/>
          <p:cNvSpPr/>
          <p:nvPr/>
        </p:nvSpPr>
        <p:spPr>
          <a:xfrm>
            <a:off x="504000" y="1769040"/>
            <a:ext cx="9070920" cy="4383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3200">
                <a:latin typeface="Arial"/>
              </a:rPr>
              <a:t>Not a 3d coordinate terminology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3200">
                <a:latin typeface="Arial"/>
              </a:rPr>
              <a:t>Observations in terms of CAPABILITY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3200">
                <a:latin typeface="Arial"/>
              </a:rPr>
              <a:t>Plan Rec is based on a plan library + constraint satisfaction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3200">
                <a:latin typeface="Arial"/>
              </a:rPr>
              <a:t>But even with soft constraints on behavior, thinking in terms of BDI (belief-desire-intention) gives the important concepts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endParaRPr/>
          </a:p>
        </p:txBody>
      </p:sp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74320" y="914400"/>
            <a:ext cx="8000640" cy="3504960"/>
          </a:xfrm>
          <a:prstGeom prst="rect">
            <a:avLst/>
          </a:prstGeom>
          <a:ln>
            <a:noFill/>
          </a:ln>
        </p:spPr>
      </p:pic>
      <p:pic>
        <p:nvPicPr>
          <p:cNvPr id="149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74320" y="3954960"/>
            <a:ext cx="6505200" cy="2171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>
                <a:latin typeface="Arial"/>
              </a:rPr>
              <a:t>Second Most Important Point</a:t>
            </a:r>
            <a:endParaRPr/>
          </a:p>
        </p:txBody>
      </p:sp>
      <p:sp>
        <p:nvSpPr>
          <p:cNvPr id="151" name="CustomShape 2"/>
          <p:cNvSpPr/>
          <p:nvPr/>
        </p:nvSpPr>
        <p:spPr>
          <a:xfrm>
            <a:off x="504000" y="1769040"/>
            <a:ext cx="9070920" cy="4383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400">
                <a:latin typeface="Arial"/>
              </a:rPr>
              <a:t>Not a 3d coordinate terminology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400">
                <a:latin typeface="Arial"/>
              </a:rPr>
              <a:t>Observations in terms of CAPABILITY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400">
                <a:latin typeface="Arial"/>
              </a:rPr>
              <a:t>Plan Rec is based on a plan library + constraint satisfaction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400">
                <a:latin typeface="Arial"/>
              </a:rPr>
              <a:t>But even with soft constraints on behavior, thinking in terms of BDI (belief-desire-intention) gives the important concepts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3200">
                <a:latin typeface="Arial"/>
              </a:rPr>
              <a:t>Active probing:  Responses give information</a:t>
            </a:r>
            <a:endParaRPr/>
          </a:p>
          <a:p>
            <a:pPr lvl="1">
              <a:lnSpc>
                <a:spcPct val="100000"/>
              </a:lnSpc>
              <a:buSzPct val="75000"/>
              <a:buFont typeface="StarSymbol"/>
              <a:buChar char="l"/>
            </a:pPr>
            <a:r>
              <a:rPr lang="en-US" sz="2800">
                <a:latin typeface="Arial"/>
              </a:rPr>
              <a:t>Ground-level concealment / ambiguity</a:t>
            </a:r>
            <a:endParaRPr/>
          </a:p>
          <a:p>
            <a:pPr lvl="1">
              <a:lnSpc>
                <a:spcPct val="100000"/>
              </a:lnSpc>
              <a:buSzPct val="75000"/>
              <a:buFont typeface="StarSymbol"/>
              <a:buChar char="l"/>
            </a:pPr>
            <a:r>
              <a:rPr lang="en-US" sz="2800">
                <a:latin typeface="Arial"/>
              </a:rPr>
              <a:t>Air intercept / Occlusion / Interposing</a:t>
            </a:r>
            <a:endParaRPr/>
          </a:p>
        </p:txBody>
      </p:sp>
    </p:spTree>
  </p:cSld>
  <p:timing>
    <p:tnLst>
      <p:par>
        <p:cTn id="51" dur="indefinite" restart="never" nodeType="tmRoot">
          <p:childTnLst>
            <p:seq>
              <p:cTn id="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>
                <a:latin typeface="Arial"/>
              </a:rPr>
              <a:t>Final Important Point</a:t>
            </a:r>
            <a:endParaRPr/>
          </a:p>
        </p:txBody>
      </p:sp>
      <p:sp>
        <p:nvSpPr>
          <p:cNvPr id="153" name="CustomShape 2"/>
          <p:cNvSpPr/>
          <p:nvPr/>
        </p:nvSpPr>
        <p:spPr>
          <a:xfrm>
            <a:off x="504000" y="1769040"/>
            <a:ext cx="9070920" cy="4383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3200">
                <a:latin typeface="Arial"/>
              </a:rPr>
              <a:t>Why Care?  Why Not Shoot Them All Down?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endParaRPr/>
          </a:p>
        </p:txBody>
      </p:sp>
    </p:spTree>
  </p:cSld>
  <p:timing>
    <p:tnLst>
      <p:par>
        <p:cTn id="53" dur="indefinite" restart="never" nodeType="tmRoot">
          <p:childTnLst>
            <p:seq>
              <p:cTn id="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>
                <a:latin typeface="Arial"/>
              </a:rPr>
              <a:t>Final Important Point</a:t>
            </a:r>
            <a:endParaRPr/>
          </a:p>
        </p:txBody>
      </p:sp>
      <p:sp>
        <p:nvSpPr>
          <p:cNvPr id="155" name="CustomShape 2"/>
          <p:cNvSpPr/>
          <p:nvPr/>
        </p:nvSpPr>
        <p:spPr>
          <a:xfrm>
            <a:off x="504000" y="1769040"/>
            <a:ext cx="9070920" cy="4383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3200">
                <a:latin typeface="Arial"/>
              </a:rPr>
              <a:t>Why Care?  Why Not Shoot Them All Down?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3200">
                <a:latin typeface="Arial"/>
              </a:rPr>
              <a:t>Assessment / Intelligence = Early Warning</a:t>
            </a:r>
            <a:endParaRPr/>
          </a:p>
          <a:p>
            <a:pPr lvl="1">
              <a:lnSpc>
                <a:spcPct val="100000"/>
              </a:lnSpc>
              <a:buSzPct val="75000"/>
              <a:buFont typeface="StarSymbol"/>
              <a:buChar char="l"/>
            </a:pPr>
            <a:r>
              <a:rPr lang="en-US" sz="2800">
                <a:latin typeface="Arial"/>
              </a:rPr>
              <a:t>Esp. against insider threats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endParaRPr/>
          </a:p>
        </p:txBody>
      </p:sp>
    </p:spTree>
  </p:cSld>
  <p:timing>
    <p:tnLst>
      <p:par>
        <p:cTn id="55" dur="indefinite" restart="never" nodeType="tmRoot">
          <p:childTnLst>
            <p:seq>
              <p:cTn id="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>
                <a:latin typeface="Arial"/>
              </a:rPr>
              <a:t>Final Important Point</a:t>
            </a:r>
            <a:endParaRPr/>
          </a:p>
        </p:txBody>
      </p:sp>
      <p:sp>
        <p:nvSpPr>
          <p:cNvPr id="157" name="CustomShape 2"/>
          <p:cNvSpPr/>
          <p:nvPr/>
        </p:nvSpPr>
        <p:spPr>
          <a:xfrm>
            <a:off x="504000" y="1769040"/>
            <a:ext cx="9070920" cy="4383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3200">
                <a:latin typeface="Arial"/>
              </a:rPr>
              <a:t>Why Care?  Why Not Shoot Them All Down?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3200">
                <a:latin typeface="Arial"/>
              </a:rPr>
              <a:t>Assessment / Intelligence = Early Warning</a:t>
            </a:r>
            <a:endParaRPr/>
          </a:p>
          <a:p>
            <a:pPr lvl="1">
              <a:lnSpc>
                <a:spcPct val="100000"/>
              </a:lnSpc>
              <a:buSzPct val="75000"/>
              <a:buFont typeface="StarSymbol"/>
              <a:buChar char="l"/>
            </a:pPr>
            <a:r>
              <a:rPr lang="en-US" sz="2800">
                <a:latin typeface="Arial"/>
              </a:rPr>
              <a:t>Esp. against insider threats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3200">
                <a:latin typeface="Arial"/>
              </a:rPr>
              <a:t>Multi-stage Attack</a:t>
            </a:r>
            <a:endParaRPr/>
          </a:p>
          <a:p>
            <a:pPr lvl="1">
              <a:lnSpc>
                <a:spcPct val="100000"/>
              </a:lnSpc>
              <a:buSzPct val="75000"/>
              <a:buFont typeface="StarSymbol"/>
              <a:buChar char="l"/>
            </a:pPr>
            <a:r>
              <a:rPr lang="en-US" sz="2800">
                <a:latin typeface="Arial"/>
              </a:rPr>
              <a:t>Understanding = Proper Response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3200">
                <a:latin typeface="Arial"/>
              </a:rPr>
              <a:t>Due Diligence</a:t>
            </a:r>
            <a:endParaRPr/>
          </a:p>
          <a:p>
            <a:pPr lvl="1">
              <a:lnSpc>
                <a:spcPct val="100000"/>
              </a:lnSpc>
              <a:buSzPct val="75000"/>
              <a:buFont typeface="StarSymbol"/>
              <a:buChar char="l"/>
            </a:pPr>
            <a:r>
              <a:rPr lang="en-US" sz="2800">
                <a:latin typeface="Arial"/>
              </a:rPr>
              <a:t>Ethical / Legal CYA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endParaRPr/>
          </a:p>
        </p:txBody>
      </p:sp>
    </p:spTree>
  </p:cSld>
  <p:timing>
    <p:tnLst>
      <p:par>
        <p:cTn id="57" dur="indefinite" restart="never" nodeType="tmRoot">
          <p:childTnLst>
            <p:seq>
              <p:cTn id="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065240" y="1188720"/>
            <a:ext cx="8170200" cy="4023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>
                <a:latin typeface="Arial"/>
              </a:rPr>
              <a:t>Final Important Point</a:t>
            </a:r>
            <a:endParaRPr/>
          </a:p>
        </p:txBody>
      </p:sp>
      <p:sp>
        <p:nvSpPr>
          <p:cNvPr id="159" name="CustomShape 2"/>
          <p:cNvSpPr/>
          <p:nvPr/>
        </p:nvSpPr>
        <p:spPr>
          <a:xfrm>
            <a:off x="504000" y="1769040"/>
            <a:ext cx="9070920" cy="4383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3200">
                <a:latin typeface="Arial"/>
              </a:rPr>
              <a:t>Why Care?  Why Not Shoot Them All Down?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400">
                <a:latin typeface="Arial"/>
              </a:rPr>
              <a:t>Assessment / Intelligence = Early Warning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400">
                <a:latin typeface="Arial"/>
              </a:rPr>
              <a:t>Multi-stage Attack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400">
                <a:latin typeface="Arial"/>
              </a:rPr>
              <a:t>Due Diligence</a:t>
            </a:r>
            <a:endParaRPr/>
          </a:p>
          <a:p>
            <a:pPr lvl="1">
              <a:lnSpc>
                <a:spcPct val="100000"/>
              </a:lnSpc>
              <a:buSzPct val="75000"/>
              <a:buFont typeface="StarSymbol"/>
              <a:buChar char="l"/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3200">
                <a:latin typeface="Arial"/>
              </a:rPr>
              <a:t>Future Ambiguity / Crowded Skies / Mobile Targets</a:t>
            </a:r>
            <a:endParaRPr/>
          </a:p>
        </p:txBody>
      </p:sp>
    </p:spTree>
  </p:cSld>
  <p:timing>
    <p:tnLst>
      <p:par>
        <p:cTn id="59" dur="indefinite" restart="never" nodeType="tmRoot">
          <p:childTnLst>
            <p:seq>
              <p:cTn id="6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>
                <a:latin typeface="Arial"/>
              </a:rPr>
              <a:t>Summary</a:t>
            </a:r>
            <a:endParaRPr/>
          </a:p>
        </p:txBody>
      </p:sp>
      <p:sp>
        <p:nvSpPr>
          <p:cNvPr id="161" name="CustomShape 2"/>
          <p:cNvSpPr/>
          <p:nvPr/>
        </p:nvSpPr>
        <p:spPr>
          <a:xfrm>
            <a:off x="504000" y="1769040"/>
            <a:ext cx="9070920" cy="4383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3200">
                <a:latin typeface="Arial"/>
              </a:rPr>
              <a:t>We Propose More Thought on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endParaRPr/>
          </a:p>
          <a:p>
            <a:pPr lvl="1">
              <a:lnSpc>
                <a:spcPct val="100000"/>
              </a:lnSpc>
              <a:buSzPct val="75000"/>
              <a:buFont typeface="StarSymbol"/>
              <a:buChar char="l"/>
            </a:pPr>
            <a:r>
              <a:rPr lang="en-US" sz="2800">
                <a:latin typeface="Arial"/>
              </a:rPr>
              <a:t>Practical Semantically Relevant Ontology</a:t>
            </a:r>
            <a:endParaRPr/>
          </a:p>
          <a:p>
            <a:pPr lvl="1">
              <a:lnSpc>
                <a:spcPct val="100000"/>
              </a:lnSpc>
              <a:buSzPct val="75000"/>
              <a:buFont typeface="StarSymbol"/>
              <a:buChar char="l"/>
            </a:pPr>
            <a:r>
              <a:rPr lang="en-US" sz="2800">
                <a:latin typeface="Arial"/>
              </a:rPr>
              <a:t>Active Revelation of Intentions</a:t>
            </a:r>
            <a:endParaRPr/>
          </a:p>
          <a:p>
            <a:pPr lvl="1">
              <a:lnSpc>
                <a:spcPct val="100000"/>
              </a:lnSpc>
              <a:buSzPct val="75000"/>
              <a:buFont typeface="StarSymbol"/>
              <a:buChar char="l"/>
            </a:pPr>
            <a:r>
              <a:rPr lang="en-US" sz="2800">
                <a:latin typeface="Arial"/>
              </a:rPr>
              <a:t>Esp. Multi-Agent Multi-Modal Threats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3200">
                <a:latin typeface="Arial"/>
              </a:rPr>
              <a:t>Drone Behavior Analytics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i="1" lang="en-US" sz="3200">
                <a:latin typeface="Arial"/>
              </a:rPr>
              <a:t>r.p.loui@gmail.com</a:t>
            </a:r>
            <a:endParaRPr/>
          </a:p>
        </p:txBody>
      </p:sp>
    </p:spTree>
  </p:cSld>
  <p:timing>
    <p:tnLst>
      <p:par>
        <p:cTn id="61" dur="indefinite" restart="never" nodeType="tmRoot">
          <p:childTnLst>
            <p:seq>
              <p:cTn id="6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114800" y="120240"/>
            <a:ext cx="5866920" cy="7286400"/>
          </a:xfrm>
          <a:prstGeom prst="rect">
            <a:avLst/>
          </a:prstGeom>
          <a:ln>
            <a:noFill/>
          </a:ln>
        </p:spPr>
      </p:pic>
      <p:pic>
        <p:nvPicPr>
          <p:cNvPr id="163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74320" y="1005840"/>
            <a:ext cx="3995280" cy="5446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3" dur="indefinite" restart="never" nodeType="tmRoot">
          <p:childTnLst>
            <p:seq>
              <p:cTn id="6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504000" y="301320"/>
            <a:ext cx="9070920" cy="1261800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CustomShape 2"/>
          <p:cNvSpPr/>
          <p:nvPr/>
        </p:nvSpPr>
        <p:spPr>
          <a:xfrm>
            <a:off x="504000" y="1768680"/>
            <a:ext cx="9071640" cy="4383720"/>
          </a:xfrm>
          <a:prstGeom prst="rect">
            <a:avLst/>
          </a:prstGeom>
          <a:noFill/>
          <a:ln>
            <a:noFill/>
          </a:ln>
        </p:spPr>
      </p:sp>
      <p:pic>
        <p:nvPicPr>
          <p:cNvPr id="88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-80640"/>
            <a:ext cx="6374160" cy="5292720"/>
          </a:xfrm>
          <a:prstGeom prst="rect">
            <a:avLst/>
          </a:prstGeom>
          <a:ln>
            <a:noFill/>
          </a:ln>
        </p:spPr>
      </p:pic>
      <p:pic>
        <p:nvPicPr>
          <p:cNvPr id="89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480560" y="2377440"/>
            <a:ext cx="5712480" cy="5212080"/>
          </a:xfrm>
          <a:prstGeom prst="rect">
            <a:avLst/>
          </a:prstGeom>
          <a:ln>
            <a:noFill/>
          </a:ln>
        </p:spPr>
      </p:pic>
      <p:sp>
        <p:nvSpPr>
          <p:cNvPr id="90" name="TextShape 3"/>
          <p:cNvSpPr txBox="1"/>
          <p:nvPr/>
        </p:nvSpPr>
        <p:spPr>
          <a:xfrm>
            <a:off x="2152440" y="91440"/>
            <a:ext cx="1688040" cy="346320"/>
          </a:xfrm>
          <a:prstGeom prst="rect">
            <a:avLst/>
          </a:prstGeom>
        </p:spPr>
        <p:txBody>
          <a:bodyPr lIns="90000" rIns="90000" tIns="45000" bIns="45000"/>
          <a:p>
            <a:r>
              <a:rPr lang="en-US">
                <a:latin typeface="Arial"/>
              </a:rPr>
              <a:t>IEEE EIT 2016</a:t>
            </a:r>
            <a:endParaRPr/>
          </a:p>
        </p:txBody>
      </p:sp>
      <p:sp>
        <p:nvSpPr>
          <p:cNvPr id="91" name="TextShape 4"/>
          <p:cNvSpPr txBox="1"/>
          <p:nvPr/>
        </p:nvSpPr>
        <p:spPr>
          <a:xfrm>
            <a:off x="6450120" y="2214000"/>
            <a:ext cx="2017080" cy="346320"/>
          </a:xfrm>
          <a:prstGeom prst="rect">
            <a:avLst/>
          </a:prstGeom>
        </p:spPr>
        <p:txBody>
          <a:bodyPr lIns="90000" rIns="90000" tIns="45000" bIns="45000"/>
          <a:p>
            <a:r>
              <a:rPr lang="en-US">
                <a:latin typeface="Arial"/>
              </a:rPr>
              <a:t>IEEE ICCST 2016</a:t>
            </a: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504000" y="3200400"/>
            <a:ext cx="9070920" cy="2952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2400">
                <a:latin typeface="Arial"/>
              </a:rPr>
              <a:t>Ronald P. Loui, Ph.D. and Josh Smith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2400">
                <a:latin typeface="Arial"/>
              </a:rPr>
              <a:t>Department of Computer Science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2400">
                <a:latin typeface="Arial"/>
              </a:rPr>
              <a:t>University of Illinois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2400">
                <a:latin typeface="Arial"/>
              </a:rPr>
              <a:t>Springfield, IL</a:t>
            </a:r>
            <a:endParaRPr/>
          </a:p>
          <a:p>
            <a:pPr algn="ctr">
              <a:lnSpc>
                <a:spcPct val="100000"/>
              </a:lnSpc>
            </a:pPr>
            <a:r>
              <a:rPr i="1" lang="en-US" sz="2400">
                <a:latin typeface="Arial"/>
              </a:rPr>
              <a:t>r.p.loui@gmail.com</a:t>
            </a:r>
            <a:endParaRPr/>
          </a:p>
        </p:txBody>
      </p:sp>
      <p:sp>
        <p:nvSpPr>
          <p:cNvPr id="93" name="CustomShape 2"/>
          <p:cNvSpPr/>
          <p:nvPr/>
        </p:nvSpPr>
        <p:spPr>
          <a:xfrm>
            <a:off x="504000" y="1459440"/>
            <a:ext cx="9070920" cy="15354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3600">
                <a:latin typeface="Arial"/>
              </a:rPr>
              <a:t>An Ontology</a:t>
            </a:r>
            <a:endParaRPr/>
          </a:p>
          <a:p>
            <a:pPr algn="ctr"/>
            <a:r>
              <a:rPr lang="en-US" sz="3600">
                <a:latin typeface="Arial"/>
              </a:rPr>
              <a:t>for Active and Passive </a:t>
            </a:r>
            <a:endParaRPr/>
          </a:p>
          <a:p>
            <a:pPr algn="ctr"/>
            <a:r>
              <a:rPr lang="en-US" sz="3600">
                <a:latin typeface="Arial"/>
              </a:rPr>
              <a:t>Aerial Drone Threat</a:t>
            </a:r>
            <a:endParaRPr/>
          </a:p>
          <a:p>
            <a:pPr algn="ctr"/>
            <a:r>
              <a:rPr lang="en-US" sz="3600">
                <a:latin typeface="Arial"/>
              </a:rPr>
              <a:t>Automatic Plan Recognition</a:t>
            </a:r>
            <a:endParaRPr/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3600">
                <a:latin typeface="Arial"/>
              </a:rPr>
              <a:t>Aerial Semi-Autonomous Agile Asymmetric Threats</a:t>
            </a:r>
            <a:endParaRPr/>
          </a:p>
        </p:txBody>
      </p:sp>
      <p:sp>
        <p:nvSpPr>
          <p:cNvPr id="95" name="CustomShape 2"/>
          <p:cNvSpPr/>
          <p:nvPr/>
        </p:nvSpPr>
        <p:spPr>
          <a:xfrm>
            <a:off x="504000" y="1769040"/>
            <a:ext cx="9070920" cy="4383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800">
                <a:latin typeface="Arial"/>
              </a:rPr>
              <a:t>Offense favoring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800">
                <a:latin typeface="Arial"/>
              </a:rPr>
              <a:t>Low cost / low tech / + multiagent coordination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800">
                <a:latin typeface="Arial"/>
              </a:rPr>
              <a:t>Hard to sense / ban / defeat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800">
                <a:latin typeface="Arial"/>
              </a:rPr>
              <a:t>Growing capability</a:t>
            </a:r>
            <a:endParaRPr/>
          </a:p>
          <a:p>
            <a:pPr lvl="1">
              <a:lnSpc>
                <a:spcPct val="100000"/>
              </a:lnSpc>
              <a:buSzPct val="75000"/>
              <a:buFont typeface="StarSymbol"/>
              <a:buChar char="l"/>
            </a:pPr>
            <a:r>
              <a:rPr lang="en-US" sz="2800">
                <a:latin typeface="Arial"/>
              </a:rPr>
              <a:t>Payload</a:t>
            </a:r>
            <a:endParaRPr/>
          </a:p>
          <a:p>
            <a:pPr lvl="1">
              <a:lnSpc>
                <a:spcPct val="100000"/>
              </a:lnSpc>
              <a:buSzPct val="75000"/>
              <a:buFont typeface="StarSymbol"/>
              <a:buChar char="l"/>
            </a:pPr>
            <a:r>
              <a:rPr lang="en-US" sz="2800">
                <a:latin typeface="Arial"/>
              </a:rPr>
              <a:t>Prevalence</a:t>
            </a:r>
            <a:endParaRPr/>
          </a:p>
          <a:p>
            <a:pPr lvl="1">
              <a:lnSpc>
                <a:spcPct val="100000"/>
              </a:lnSpc>
              <a:buSzPct val="75000"/>
              <a:buFont typeface="StarSymbol"/>
              <a:buChar char="l"/>
            </a:pPr>
            <a:r>
              <a:rPr lang="en-US" sz="2800">
                <a:latin typeface="Arial"/>
              </a:rPr>
              <a:t>Multimodal guidance:  GPS, real-time vision, pre-programmed vision, laser, etc.</a:t>
            </a:r>
            <a:endParaRPr/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>
                <a:latin typeface="Arial"/>
              </a:rPr>
              <a:t>How to defend against it?</a:t>
            </a:r>
            <a:endParaRPr/>
          </a:p>
        </p:txBody>
      </p:sp>
      <p:sp>
        <p:nvSpPr>
          <p:cNvPr id="97" name="CustomShape 2"/>
          <p:cNvSpPr/>
          <p:nvPr/>
        </p:nvSpPr>
        <p:spPr>
          <a:xfrm>
            <a:off x="504000" y="1769040"/>
            <a:ext cx="9070920" cy="4383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3200">
                <a:latin typeface="Arial"/>
              </a:rPr>
              <a:t>We assume the good guys have high tech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3200">
                <a:latin typeface="Arial"/>
              </a:rPr>
              <a:t>We assume sensing will soon be pretty good</a:t>
            </a:r>
            <a:endParaRPr/>
          </a:p>
          <a:p>
            <a:pPr lvl="1">
              <a:lnSpc>
                <a:spcPct val="100000"/>
              </a:lnSpc>
              <a:buSzPct val="75000"/>
              <a:buFont typeface="StarSymbol"/>
              <a:buChar char="l"/>
            </a:pPr>
            <a:r>
              <a:rPr lang="en-US" sz="2800">
                <a:latin typeface="Arial"/>
              </a:rPr>
              <a:t>DroneShield auditory</a:t>
            </a:r>
            <a:endParaRPr/>
          </a:p>
          <a:p>
            <a:pPr lvl="1">
              <a:lnSpc>
                <a:spcPct val="100000"/>
              </a:lnSpc>
              <a:buSzPct val="75000"/>
              <a:buFont typeface="StarSymbol"/>
              <a:buChar char="l"/>
            </a:pPr>
            <a:r>
              <a:rPr lang="en-US" sz="2800">
                <a:latin typeface="Arial"/>
              </a:rPr>
              <a:t>DeDrone visual</a:t>
            </a:r>
            <a:endParaRPr/>
          </a:p>
          <a:p>
            <a:pPr lvl="1">
              <a:lnSpc>
                <a:spcPct val="100000"/>
              </a:lnSpc>
              <a:buSzPct val="75000"/>
              <a:buFont typeface="StarSymbol"/>
              <a:buChar char="l"/>
            </a:pPr>
            <a:r>
              <a:rPr lang="en-US" sz="2800">
                <a:latin typeface="Arial"/>
              </a:rPr>
              <a:t>CellAntenna radio</a:t>
            </a:r>
            <a:endParaRPr/>
          </a:p>
          <a:p>
            <a:pPr lvl="1">
              <a:lnSpc>
                <a:spcPct val="100000"/>
              </a:lnSpc>
              <a:buSzPct val="75000"/>
              <a:buFont typeface="StarSymbol"/>
              <a:buChar char="l"/>
            </a:pPr>
            <a:r>
              <a:rPr lang="en-US" sz="2800">
                <a:latin typeface="Arial"/>
              </a:rPr>
              <a:t>DroneZon LIDAR</a:t>
            </a:r>
            <a:endParaRPr/>
          </a:p>
          <a:p>
            <a:pPr lvl="1">
              <a:lnSpc>
                <a:spcPct val="100000"/>
              </a:lnSpc>
              <a:buSzPct val="75000"/>
              <a:buFont typeface="StarSymbol"/>
              <a:buChar char="l"/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3200">
                <a:latin typeface="Arial"/>
              </a:rPr>
              <a:t>We assume defeat will eventually get there</a:t>
            </a:r>
            <a:endParaRPr/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291840" y="1463040"/>
            <a:ext cx="9370800" cy="4479840"/>
          </a:xfrm>
          <a:prstGeom prst="rect">
            <a:avLst/>
          </a:prstGeom>
          <a:ln>
            <a:noFill/>
          </a:ln>
        </p:spPr>
      </p:pic>
      <p:sp>
        <p:nvSpPr>
          <p:cNvPr id="99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>
                <a:latin typeface="Arial"/>
              </a:rPr>
              <a:t>How Can AI Help?</a:t>
            </a:r>
            <a:endParaRPr/>
          </a:p>
        </p:txBody>
      </p:sp>
      <p:sp>
        <p:nvSpPr>
          <p:cNvPr id="100" name="CustomShape 2"/>
          <p:cNvSpPr/>
          <p:nvPr/>
        </p:nvSpPr>
        <p:spPr>
          <a:xfrm>
            <a:off x="504000" y="1769040"/>
            <a:ext cx="9070920" cy="4383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3200">
                <a:latin typeface="Arial"/>
              </a:rPr>
              <a:t>Sensor Fusion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3200">
                <a:latin typeface="Arial"/>
              </a:rPr>
              <a:t>Plan / Intention / Threat Recognition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3200">
                <a:latin typeface="Arial"/>
              </a:rPr>
              <a:t>Machine Learning / Uncertain Reasoning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3200">
                <a:latin typeface="Arial"/>
              </a:rPr>
              <a:t>Need an Ontology of Drone Activity</a:t>
            </a:r>
            <a:endParaRPr/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>
                <a:latin typeface="Arial"/>
              </a:rPr>
              <a:t>Most Important Point</a:t>
            </a:r>
            <a:endParaRPr/>
          </a:p>
        </p:txBody>
      </p:sp>
      <p:sp>
        <p:nvSpPr>
          <p:cNvPr id="102" name="CustomShape 2"/>
          <p:cNvSpPr/>
          <p:nvPr/>
        </p:nvSpPr>
        <p:spPr>
          <a:xfrm>
            <a:off x="504000" y="1769040"/>
            <a:ext cx="9070920" cy="4383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400">
                <a:latin typeface="Arial"/>
              </a:rPr>
              <a:t>Choosing an algorithm isn't going to help much without the right terminology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400">
                <a:latin typeface="Arial"/>
              </a:rPr>
              <a:t>Garbage in = Garbage out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400">
                <a:latin typeface="Arial"/>
              </a:rPr>
              <a:t>Wrong Big Data = Big Useless Data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400">
                <a:latin typeface="Arial"/>
              </a:rPr>
              <a:t>You can't reason about it if you can't express it</a:t>
            </a:r>
            <a:endParaRPr/>
          </a:p>
          <a:p>
            <a:pPr lvl="1">
              <a:lnSpc>
                <a:spcPct val="100000"/>
              </a:lnSpc>
              <a:buSzPct val="75000"/>
              <a:buFont typeface="StarSymbol"/>
              <a:buChar char="l"/>
            </a:pPr>
            <a:r>
              <a:rPr lang="en-US" sz="2400">
                <a:latin typeface="Arial"/>
              </a:rPr>
              <a:t>Even emergent concepts require the right inputs</a:t>
            </a:r>
            <a:endParaRPr/>
          </a:p>
          <a:p>
            <a:pPr lvl="1">
              <a:lnSpc>
                <a:spcPct val="100000"/>
              </a:lnSpc>
              <a:buSzPct val="75000"/>
              <a:buFont typeface="StarSymbol"/>
              <a:buChar char="l"/>
            </a:pPr>
            <a:r>
              <a:rPr lang="en-US" sz="2400">
                <a:latin typeface="Arial"/>
              </a:rPr>
              <a:t>Nothing wrong with helping the AI find the right stuff</a:t>
            </a:r>
            <a:endParaRPr/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