
<file path=[Content_Types].xml><?xml version="1.0" encoding="utf-8"?>
<Types xmlns="http://schemas.openxmlformats.org/package/2006/content-types">
  <Override PartName="/_rels/.rels" ContentType="application/vnd.openxmlformats-package.relationships+xml"/>
  <Override PartName="/ppt/_rels/presentation.xml.rels" ContentType="application/vnd.openxmlformats-package.relationships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_rels/slide17.xml.rels" ContentType="application/vnd.openxmlformats-package.relationships+xml"/>
  <Override PartName="/ppt/slides/_rels/slide16.xml.rels" ContentType="application/vnd.openxmlformats-package.relationships+xml"/>
  <Override PartName="/ppt/slides/_rels/slide15.xml.rels" ContentType="application/vnd.openxmlformats-package.relationships+xml"/>
  <Override PartName="/ppt/slides/_rels/slide14.xml.rels" ContentType="application/vnd.openxmlformats-package.relationships+xml"/>
  <Override PartName="/ppt/slides/_rels/slide13.xml.rels" ContentType="application/vnd.openxmlformats-package.relationships+xml"/>
  <Override PartName="/ppt/slides/_rels/slide12.xml.rels" ContentType="application/vnd.openxmlformats-package.relationships+xml"/>
  <Override PartName="/ppt/slides/_rels/slide11.xml.rels" ContentType="application/vnd.openxmlformats-package.relationships+xml"/>
  <Override PartName="/ppt/slides/_rels/slide10.xml.rels" ContentType="application/vnd.openxmlformats-package.relationships+xml"/>
  <Override PartName="/ppt/slides/_rels/slide8.xml.rels" ContentType="application/vnd.openxmlformats-package.relationships+xml"/>
  <Override PartName="/ppt/slides/_rels/slide7.xml.rels" ContentType="application/vnd.openxmlformats-package.relationships+xml"/>
  <Override PartName="/ppt/slides/_rels/slide6.xml.rels" ContentType="application/vnd.openxmlformats-package.relationships+xml"/>
  <Override PartName="/ppt/slides/_rels/slide5.xml.rels" ContentType="application/vnd.openxmlformats-package.relationships+xml"/>
  <Override PartName="/ppt/slides/_rels/slide4.xml.rels" ContentType="application/vnd.openxmlformats-package.relationships+xml"/>
  <Override PartName="/ppt/slides/_rels/slide3.xml.rels" ContentType="application/vnd.openxmlformats-package.relationships+xml"/>
  <Override PartName="/ppt/slides/_rels/slide2.xml.rels" ContentType="application/vnd.openxmlformats-package.relationships+xml"/>
  <Override PartName="/ppt/slides/_rels/slide9.xml.rels" ContentType="application/vnd.openxmlformats-package.relationships+xml"/>
  <Override PartName="/ppt/slides/_rels/slide18.xml.rels" ContentType="application/vnd.openxmlformats-package.relationships+xml"/>
  <Override PartName="/ppt/slides/_rels/slide1.xml.rels" ContentType="application/vnd.openxmlformats-package.relationships+xml"/>
  <Override PartName="/ppt/slides/slide13.xml" ContentType="application/vnd.openxmlformats-officedocument.presentationml.slide+xml"/>
  <Override PartName="/ppt/slides/slide9.xml" ContentType="application/vnd.openxmlformats-officedocument.presentationml.slide+xml"/>
  <Override PartName="/ppt/slides/slide12.xml" ContentType="application/vnd.openxmlformats-officedocument.presentationml.slide+xml"/>
  <Override PartName="/ppt/slides/slide8.xml" ContentType="application/vnd.openxmlformats-officedocument.presentationml.slide+xml"/>
  <Override PartName="/ppt/slides/slide11.xml" ContentType="application/vnd.openxmlformats-officedocument.presentationml.slide+xml"/>
  <Override PartName="/ppt/slides/slide7.xml" ContentType="application/vnd.openxmlformats-officedocument.presentationml.slide+xml"/>
  <Override PartName="/ppt/slides/slide10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_rels/slideLayout8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1.xml.rels" ContentType="application/vnd.openxmlformats-package.relationships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media/image39.png" ContentType="image/png"/>
  <Override PartName="/ppt/media/image38.png" ContentType="image/png"/>
  <Override PartName="/ppt/media/image37.png" ContentType="image/png"/>
  <Override PartName="/ppt/media/image36.png" ContentType="image/png"/>
  <Override PartName="/ppt/media/image35.png" ContentType="image/png"/>
  <Override PartName="/ppt/media/image34.png" ContentType="image/png"/>
  <Override PartName="/ppt/media/image33.png" ContentType="image/png"/>
  <Override PartName="/ppt/media/image32.png" ContentType="image/png"/>
  <Override PartName="/ppt/media/image31.png" ContentType="image/png"/>
  <Override PartName="/ppt/media/image30.png" ContentType="image/png"/>
  <Override PartName="/ppt/media/image23.png" ContentType="image/png"/>
  <Override PartName="/ppt/media/image22.png" ContentType="image/png"/>
  <Override PartName="/ppt/media/image21.png" ContentType="image/png"/>
  <Override PartName="/ppt/media/image19.png" ContentType="image/png"/>
  <Override PartName="/ppt/media/image20.png" ContentType="image/png"/>
  <Override PartName="/ppt/media/image43.png" ContentType="image/png"/>
  <Override PartName="/ppt/media/image18.png" ContentType="image/png"/>
  <Override PartName="/ppt/media/image14.png" ContentType="image/png"/>
  <Override PartName="/ppt/media/image13.png" ContentType="image/png"/>
  <Override PartName="/ppt/media/image12.png" ContentType="image/png"/>
  <Override PartName="/ppt/media/image11.png" ContentType="image/png"/>
  <Override PartName="/ppt/media/image10.png" ContentType="image/png"/>
  <Override PartName="/ppt/media/image9.png" ContentType="image/png"/>
  <Override PartName="/ppt/media/image8.png" ContentType="image/png"/>
  <Override PartName="/ppt/media/image7.png" ContentType="image/png"/>
  <Override PartName="/ppt/media/image29.png" ContentType="image/png"/>
  <Override PartName="/ppt/media/image6.png" ContentType="image/png"/>
  <Override PartName="/ppt/media/image28.png" ContentType="image/png"/>
  <Override PartName="/ppt/media/image5.png" ContentType="image/png"/>
  <Override PartName="/ppt/media/image27.png" ContentType="image/png"/>
  <Override PartName="/ppt/media/image4.png" ContentType="image/png"/>
  <Override PartName="/ppt/media/image42.png" ContentType="image/png"/>
  <Override PartName="/ppt/media/image17.png" ContentType="image/png"/>
  <Override PartName="/ppt/media/image26.png" ContentType="image/png"/>
  <Override PartName="/ppt/media/image3.png" ContentType="image/png"/>
  <Override PartName="/ppt/media/image41.png" ContentType="image/png"/>
  <Override PartName="/ppt/media/image16.png" ContentType="image/png"/>
  <Override PartName="/ppt/media/image25.png" ContentType="image/png"/>
  <Override PartName="/ppt/media/image2.png" ContentType="image/png"/>
  <Override PartName="/ppt/media/image40.png" ContentType="image/png"/>
  <Override PartName="/ppt/media/image15.png" ContentType="image/png"/>
  <Override PartName="/ppt/media/image24.png" ContentType="image/png"/>
  <Override PartName="/ppt/media/image1.png" ContentType="image/png"/>
  <Override PartName="/ppt/theme/theme1.xml" ContentType="application/vnd.openxmlformats-officedocument.theme+xml"/>
  <Override PartName="/ppt/slideMasters/_rels/slideMaster1.xml.rels" ContentType="application/vnd.openxmlformats-package.relationships+xml"/>
  <Override PartName="/ppt/slideMasters/slideMaster1.xml" ContentType="application/vnd.openxmlformats-officedocument.presentationml.slideMaster+xml"/>
  <Override PartName="/ppt/presentation.xml" ContentType="application/vnd.openxmlformats-officedocument.presentationml.presentation.main+xml"/>
</Types>
</file>

<file path=_rels/.rels><?xml version="1.0" encoding="UTF-8"?>
<Relationships xmlns="http://schemas.openxmlformats.org/package/2006/relationships"><Relationship Id="rId1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>
  <p:sldMasterIdLst>
    <p:sldMasterId id="2147483648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</p:sldIdLst>
  <p:sldSz cx="10080625" cy="5670550"/>
  <p:notesSz cx="7559675" cy="10691812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20" Type="http://schemas.openxmlformats.org/officeDocument/2006/relationships/slide" Target="slides/slide18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laceHolder 1"/>
          <p:cNvSpPr>
            <a:spLocks noGrp="1"/>
          </p:cNvSpPr>
          <p:nvPr>
            <p:ph type="title"/>
          </p:nvPr>
        </p:nvSpPr>
        <p:spPr>
          <a:xfrm>
            <a:off x="504000" y="216000"/>
            <a:ext cx="9072000" cy="9363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28" name="PlaceHolder 2"/>
          <p:cNvSpPr>
            <a:spLocks noGrp="1"/>
          </p:cNvSpPr>
          <p:nvPr>
            <p:ph type="body"/>
          </p:nvPr>
        </p:nvSpPr>
        <p:spPr>
          <a:xfrm>
            <a:off x="504000" y="1368000"/>
            <a:ext cx="9072000" cy="15681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9" name="PlaceHolder 3"/>
          <p:cNvSpPr>
            <a:spLocks noGrp="1"/>
          </p:cNvSpPr>
          <p:nvPr>
            <p:ph type="body"/>
          </p:nvPr>
        </p:nvSpPr>
        <p:spPr>
          <a:xfrm>
            <a:off x="504000" y="3085560"/>
            <a:ext cx="9072000" cy="15681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laceHolder 1"/>
          <p:cNvSpPr>
            <a:spLocks noGrp="1"/>
          </p:cNvSpPr>
          <p:nvPr>
            <p:ph type="title"/>
          </p:nvPr>
        </p:nvSpPr>
        <p:spPr>
          <a:xfrm>
            <a:off x="504000" y="216000"/>
            <a:ext cx="9072000" cy="9363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31" name="PlaceHolder 2"/>
          <p:cNvSpPr>
            <a:spLocks noGrp="1"/>
          </p:cNvSpPr>
          <p:nvPr>
            <p:ph type="body"/>
          </p:nvPr>
        </p:nvSpPr>
        <p:spPr>
          <a:xfrm>
            <a:off x="504000" y="1368000"/>
            <a:ext cx="4426920" cy="15681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32" name="PlaceHolder 3"/>
          <p:cNvSpPr>
            <a:spLocks noGrp="1"/>
          </p:cNvSpPr>
          <p:nvPr>
            <p:ph type="body"/>
          </p:nvPr>
        </p:nvSpPr>
        <p:spPr>
          <a:xfrm>
            <a:off x="5152680" y="1368000"/>
            <a:ext cx="4426920" cy="15681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33" name="PlaceHolder 4"/>
          <p:cNvSpPr>
            <a:spLocks noGrp="1"/>
          </p:cNvSpPr>
          <p:nvPr>
            <p:ph type="body"/>
          </p:nvPr>
        </p:nvSpPr>
        <p:spPr>
          <a:xfrm>
            <a:off x="5152680" y="3085560"/>
            <a:ext cx="4426920" cy="15681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34" name="PlaceHolder 5"/>
          <p:cNvSpPr>
            <a:spLocks noGrp="1"/>
          </p:cNvSpPr>
          <p:nvPr>
            <p:ph type="body"/>
          </p:nvPr>
        </p:nvSpPr>
        <p:spPr>
          <a:xfrm>
            <a:off x="504000" y="3085560"/>
            <a:ext cx="4426920" cy="15681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PlaceHolder 1"/>
          <p:cNvSpPr>
            <a:spLocks noGrp="1"/>
          </p:cNvSpPr>
          <p:nvPr>
            <p:ph type="title"/>
          </p:nvPr>
        </p:nvSpPr>
        <p:spPr>
          <a:xfrm>
            <a:off x="504000" y="216000"/>
            <a:ext cx="9072000" cy="9363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36" name="PlaceHolder 2"/>
          <p:cNvSpPr>
            <a:spLocks noGrp="1"/>
          </p:cNvSpPr>
          <p:nvPr>
            <p:ph type="body"/>
          </p:nvPr>
        </p:nvSpPr>
        <p:spPr>
          <a:xfrm>
            <a:off x="504000" y="1368000"/>
            <a:ext cx="9072000" cy="3288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37" name="PlaceHolder 3"/>
          <p:cNvSpPr>
            <a:spLocks noGrp="1"/>
          </p:cNvSpPr>
          <p:nvPr>
            <p:ph type="body"/>
          </p:nvPr>
        </p:nvSpPr>
        <p:spPr>
          <a:xfrm>
            <a:off x="504000" y="1368000"/>
            <a:ext cx="9072000" cy="3288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pic>
        <p:nvPicPr>
          <p:cNvPr id="38" name="" descr=""/>
          <p:cNvPicPr/>
          <p:nvPr/>
        </p:nvPicPr>
        <p:blipFill>
          <a:blip r:embed="rId2"/>
          <a:stretch>
            <a:fillRect/>
          </a:stretch>
        </p:blipFill>
        <p:spPr>
          <a:xfrm>
            <a:off x="2979360" y="1368000"/>
            <a:ext cx="4120920" cy="3288240"/>
          </a:xfrm>
          <a:prstGeom prst="rect">
            <a:avLst/>
          </a:prstGeom>
          <a:ln>
            <a:noFill/>
          </a:ln>
        </p:spPr>
      </p:pic>
      <p:pic>
        <p:nvPicPr>
          <p:cNvPr id="39" name="" descr=""/>
          <p:cNvPicPr/>
          <p:nvPr/>
        </p:nvPicPr>
        <p:blipFill>
          <a:blip r:embed="rId3"/>
          <a:stretch>
            <a:fillRect/>
          </a:stretch>
        </p:blipFill>
        <p:spPr>
          <a:xfrm>
            <a:off x="2979360" y="1368000"/>
            <a:ext cx="4120920" cy="328824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504000" y="216000"/>
            <a:ext cx="9072000" cy="9363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7" name="PlaceHolder 2"/>
          <p:cNvSpPr>
            <a:spLocks noGrp="1"/>
          </p:cNvSpPr>
          <p:nvPr>
            <p:ph type="subTitle"/>
          </p:nvPr>
        </p:nvSpPr>
        <p:spPr>
          <a:xfrm>
            <a:off x="504000" y="1368000"/>
            <a:ext cx="9072000" cy="32886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ceHolder 1"/>
          <p:cNvSpPr>
            <a:spLocks noGrp="1"/>
          </p:cNvSpPr>
          <p:nvPr>
            <p:ph type="title"/>
          </p:nvPr>
        </p:nvSpPr>
        <p:spPr>
          <a:xfrm>
            <a:off x="504000" y="216000"/>
            <a:ext cx="9072000" cy="9363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9" name="PlaceHolder 2"/>
          <p:cNvSpPr>
            <a:spLocks noGrp="1"/>
          </p:cNvSpPr>
          <p:nvPr>
            <p:ph type="body"/>
          </p:nvPr>
        </p:nvSpPr>
        <p:spPr>
          <a:xfrm>
            <a:off x="504000" y="1368000"/>
            <a:ext cx="9072000" cy="3288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>
            <a:off x="504000" y="216000"/>
            <a:ext cx="9072000" cy="9363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1" name="PlaceHolder 2"/>
          <p:cNvSpPr>
            <a:spLocks noGrp="1"/>
          </p:cNvSpPr>
          <p:nvPr>
            <p:ph type="body"/>
          </p:nvPr>
        </p:nvSpPr>
        <p:spPr>
          <a:xfrm>
            <a:off x="504000" y="1368000"/>
            <a:ext cx="4426920" cy="3288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2" name="PlaceHolder 3"/>
          <p:cNvSpPr>
            <a:spLocks noGrp="1"/>
          </p:cNvSpPr>
          <p:nvPr>
            <p:ph type="body"/>
          </p:nvPr>
        </p:nvSpPr>
        <p:spPr>
          <a:xfrm>
            <a:off x="5152680" y="1368000"/>
            <a:ext cx="4426920" cy="3288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title"/>
          </p:nvPr>
        </p:nvSpPr>
        <p:spPr>
          <a:xfrm>
            <a:off x="504000" y="216000"/>
            <a:ext cx="9072000" cy="9363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subTitle"/>
          </p:nvPr>
        </p:nvSpPr>
        <p:spPr>
          <a:xfrm>
            <a:off x="504000" y="216000"/>
            <a:ext cx="9072000" cy="43405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504000" y="216000"/>
            <a:ext cx="9072000" cy="9363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504000" y="1368000"/>
            <a:ext cx="4426920" cy="15681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504000" y="3085560"/>
            <a:ext cx="4426920" cy="15681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5152680" y="1368000"/>
            <a:ext cx="4426920" cy="3288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504000" y="216000"/>
            <a:ext cx="9072000" cy="9363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504000" y="1368000"/>
            <a:ext cx="4426920" cy="3288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5152680" y="1368000"/>
            <a:ext cx="4426920" cy="15681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5152680" y="3085560"/>
            <a:ext cx="4426920" cy="15681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504000" y="216000"/>
            <a:ext cx="9072000" cy="9363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504000" y="1368000"/>
            <a:ext cx="4426920" cy="15681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5152680" y="1368000"/>
            <a:ext cx="4426920" cy="15681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6" name="PlaceHolder 4"/>
          <p:cNvSpPr>
            <a:spLocks noGrp="1"/>
          </p:cNvSpPr>
          <p:nvPr>
            <p:ph type="body"/>
          </p:nvPr>
        </p:nvSpPr>
        <p:spPr>
          <a:xfrm>
            <a:off x="504000" y="3085560"/>
            <a:ext cx="9072000" cy="15681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0" name="" descr="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079640" cy="5670000"/>
          </a:xfrm>
          <a:prstGeom prst="rect">
            <a:avLst/>
          </a:prstGeom>
          <a:ln>
            <a:noFill/>
          </a:ln>
        </p:spPr>
      </p:pic>
      <p:sp>
        <p:nvSpPr>
          <p:cNvPr id="1" name="PlaceHolder 1"/>
          <p:cNvSpPr>
            <a:spLocks noGrp="1"/>
          </p:cNvSpPr>
          <p:nvPr>
            <p:ph type="title"/>
          </p:nvPr>
        </p:nvSpPr>
        <p:spPr>
          <a:xfrm>
            <a:off x="504000" y="216000"/>
            <a:ext cx="9072000" cy="93600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lang="de-DE" sz="3570">
                <a:latin typeface="Arial"/>
              </a:rPr>
              <a:t>Click to edit the title text format</a:t>
            </a:r>
            <a:endParaRPr/>
          </a:p>
        </p:txBody>
      </p:sp>
      <p:sp>
        <p:nvSpPr>
          <p:cNvPr id="2" name="PlaceHolder 2"/>
          <p:cNvSpPr>
            <a:spLocks noGrp="1"/>
          </p:cNvSpPr>
          <p:nvPr>
            <p:ph type="body"/>
          </p:nvPr>
        </p:nvSpPr>
        <p:spPr>
          <a:xfrm>
            <a:off x="504000" y="1368000"/>
            <a:ext cx="9072000" cy="3288240"/>
          </a:xfrm>
          <a:prstGeom prst="rect">
            <a:avLst/>
          </a:prstGeom>
        </p:spPr>
        <p:txBody>
          <a:bodyPr lIns="0" rIns="0" tIns="0" bIns="0"/>
          <a:p>
            <a:pPr>
              <a:buSzPct val="45000"/>
              <a:buFont typeface="StarSymbol"/>
              <a:buChar char=""/>
            </a:pPr>
            <a:r>
              <a:rPr lang="de-DE" sz="2600">
                <a:latin typeface="Arial"/>
              </a:rPr>
              <a:t>Click to edit the outline text format</a:t>
            </a:r>
            <a:endParaRPr/>
          </a:p>
          <a:p>
            <a:pPr lvl="1">
              <a:buSzPct val="45000"/>
              <a:buFont typeface="StarSymbol"/>
              <a:buChar char=""/>
            </a:pPr>
            <a:r>
              <a:rPr lang="de-DE" sz="2279">
                <a:latin typeface="Arial"/>
              </a:rPr>
              <a:t>Second Outline Level</a:t>
            </a:r>
            <a:endParaRPr/>
          </a:p>
          <a:p>
            <a:pPr lvl="2">
              <a:buSzPct val="75000"/>
              <a:buFont typeface="StarSymbol"/>
              <a:buChar char=""/>
            </a:pPr>
            <a:r>
              <a:rPr lang="de-DE" sz="1950">
                <a:latin typeface="Arial"/>
              </a:rPr>
              <a:t>Third Outline Level</a:t>
            </a:r>
            <a:endParaRPr/>
          </a:p>
          <a:p>
            <a:pPr lvl="3">
              <a:buSzPct val="45000"/>
              <a:buFont typeface="StarSymbol"/>
              <a:buChar char=""/>
            </a:pPr>
            <a:r>
              <a:rPr lang="de-DE" sz="1629">
                <a:latin typeface="Arial"/>
              </a:rPr>
              <a:t>Fourth Outline Level</a:t>
            </a:r>
            <a:endParaRPr/>
          </a:p>
          <a:p>
            <a:pPr lvl="4">
              <a:buSzPct val="75000"/>
              <a:buFont typeface="StarSymbol"/>
              <a:buChar char=""/>
            </a:pPr>
            <a:r>
              <a:rPr lang="de-DE" sz="1629">
                <a:latin typeface="Arial"/>
              </a:rPr>
              <a:t>Fifth Outline Level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de-DE" sz="1629">
                <a:latin typeface="Arial"/>
              </a:rPr>
              <a:t>Sixth Outline Level</a:t>
            </a:r>
            <a:endParaRPr/>
          </a:p>
          <a:p>
            <a:pPr lvl="6">
              <a:buSzPct val="45000"/>
              <a:buFont typeface="StarSymbol"/>
              <a:buChar char=""/>
            </a:pPr>
            <a:r>
              <a:rPr lang="de-DE" sz="1629">
                <a:latin typeface="Arial"/>
              </a:rPr>
              <a:t>Seventh Outline Level</a:t>
            </a:r>
            <a:endParaRPr/>
          </a:p>
        </p:txBody>
      </p:sp>
      <p:sp>
        <p:nvSpPr>
          <p:cNvPr id="3" name="PlaceHolder 3"/>
          <p:cNvSpPr>
            <a:spLocks noGrp="1"/>
          </p:cNvSpPr>
          <p:nvPr>
            <p:ph type="dt"/>
          </p:nvPr>
        </p:nvSpPr>
        <p:spPr>
          <a:xfrm>
            <a:off x="504000" y="5164920"/>
            <a:ext cx="2348280" cy="390600"/>
          </a:xfrm>
          <a:prstGeom prst="rect">
            <a:avLst/>
          </a:prstGeom>
        </p:spPr>
        <p:txBody>
          <a:bodyPr lIns="0" rIns="0" tIns="0" bIns="0"/>
          <a:p>
            <a:r>
              <a:rPr lang="de-DE" sz="1400">
                <a:solidFill>
                  <a:srgbClr val="ffffff"/>
                </a:solidFill>
                <a:latin typeface="Times New Roman"/>
              </a:rPr>
              <a:t>&lt;date/time&gt;</a:t>
            </a:r>
            <a:endParaRPr/>
          </a:p>
        </p:txBody>
      </p:sp>
      <p:sp>
        <p:nvSpPr>
          <p:cNvPr id="4" name="PlaceHolder 4"/>
          <p:cNvSpPr>
            <a:spLocks noGrp="1"/>
          </p:cNvSpPr>
          <p:nvPr>
            <p:ph type="ftr"/>
          </p:nvPr>
        </p:nvSpPr>
        <p:spPr>
          <a:xfrm>
            <a:off x="3447000" y="5164920"/>
            <a:ext cx="3195000" cy="390600"/>
          </a:xfrm>
          <a:prstGeom prst="rect">
            <a:avLst/>
          </a:prstGeom>
        </p:spPr>
        <p:txBody>
          <a:bodyPr lIns="0" rIns="0" tIns="0" bIns="0"/>
          <a:p>
            <a:pPr algn="ctr"/>
            <a:r>
              <a:rPr b="1" lang="de-DE" sz="1400" u="sng">
                <a:solidFill>
                  <a:srgbClr val="ff6633"/>
                </a:solidFill>
                <a:latin typeface="LKLUG"/>
              </a:rPr>
              <a:t>  </a:t>
            </a:r>
            <a:r>
              <a:rPr b="1" lang="de-DE" sz="1400" u="sng">
                <a:solidFill>
                  <a:srgbClr val="ff6633"/>
                </a:solidFill>
                <a:latin typeface="LKLUG"/>
              </a:rPr>
              <a:t>IEEE   EIT   2016  </a:t>
            </a:r>
            <a:endParaRPr/>
          </a:p>
          <a:p>
            <a:pPr algn="ctr"/>
            <a:r>
              <a:rPr b="1" lang="de-DE" sz="1400">
                <a:solidFill>
                  <a:srgbClr val="ff6633"/>
                </a:solidFill>
                <a:latin typeface="LKLUG"/>
              </a:rPr>
              <a:t>Ronald P. Loui</a:t>
            </a:r>
            <a:endParaRPr/>
          </a:p>
        </p:txBody>
      </p:sp>
      <p:sp>
        <p:nvSpPr>
          <p:cNvPr id="5" name="PlaceHolder 5"/>
          <p:cNvSpPr>
            <a:spLocks noGrp="1"/>
          </p:cNvSpPr>
          <p:nvPr>
            <p:ph type="sldNum"/>
          </p:nvPr>
        </p:nvSpPr>
        <p:spPr>
          <a:xfrm>
            <a:off x="7227000" y="5164920"/>
            <a:ext cx="2348280" cy="390600"/>
          </a:xfrm>
          <a:prstGeom prst="rect">
            <a:avLst/>
          </a:prstGeom>
        </p:spPr>
        <p:txBody>
          <a:bodyPr lIns="0" rIns="0" tIns="0" bIns="0"/>
          <a:p>
            <a:pPr algn="r"/>
            <a:fld id="{7B5CCD7E-1E99-46CC-88FC-C2FB751E6F30}" type="slidenum">
              <a:rPr lang="de-DE" sz="1400">
                <a:solidFill>
                  <a:srgbClr val="ffcc99"/>
                </a:solidFill>
                <a:latin typeface="Times New Roman"/>
              </a:rPr>
              <a:t>&lt;number&gt;</a:t>
            </a:fld>
            <a:endParaRPr/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20.png"/><Relationship Id="rId2" Type="http://schemas.openxmlformats.org/officeDocument/2006/relationships/slideLayout" Target="../slideLayouts/slideLayout3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21.png"/><Relationship Id="rId2" Type="http://schemas.openxmlformats.org/officeDocument/2006/relationships/image" Target="../media/image22.png"/><Relationship Id="rId3" Type="http://schemas.openxmlformats.org/officeDocument/2006/relationships/image" Target="../media/image23.png"/><Relationship Id="rId4" Type="http://schemas.openxmlformats.org/officeDocument/2006/relationships/slideLayout" Target="../slideLayouts/slideLayout3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24.png"/><Relationship Id="rId2" Type="http://schemas.openxmlformats.org/officeDocument/2006/relationships/slideLayout" Target="../slideLayouts/slideLayout3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25.png"/><Relationship Id="rId2" Type="http://schemas.openxmlformats.org/officeDocument/2006/relationships/image" Target="../media/image26.png"/><Relationship Id="rId3" Type="http://schemas.openxmlformats.org/officeDocument/2006/relationships/image" Target="../media/image27.png"/><Relationship Id="rId4" Type="http://schemas.openxmlformats.org/officeDocument/2006/relationships/slideLayout" Target="../slideLayouts/slideLayout3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28.png"/><Relationship Id="rId2" Type="http://schemas.openxmlformats.org/officeDocument/2006/relationships/image" Target="../media/image29.png"/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5" Type="http://schemas.openxmlformats.org/officeDocument/2006/relationships/slideLayout" Target="../slideLayouts/slideLayout3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32.png"/><Relationship Id="rId2" Type="http://schemas.openxmlformats.org/officeDocument/2006/relationships/image" Target="../media/image33.png"/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5" Type="http://schemas.openxmlformats.org/officeDocument/2006/relationships/slideLayout" Target="../slideLayouts/slideLayout3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36.png"/><Relationship Id="rId2" Type="http://schemas.openxmlformats.org/officeDocument/2006/relationships/image" Target="../media/image37.png"/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5" Type="http://schemas.openxmlformats.org/officeDocument/2006/relationships/slideLayout" Target="../slideLayouts/slideLayout3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40.png"/><Relationship Id="rId2" Type="http://schemas.openxmlformats.org/officeDocument/2006/relationships/image" Target="../media/image41.png"/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5" Type="http://schemas.openxmlformats.org/officeDocument/2006/relationships/slideLayout" Target="../slideLayouts/slideLayout3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slideLayout" Target="../slideLayouts/slideLayout3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slideLayout" Target="../slideLayouts/slideLayout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6.png"/><Relationship Id="rId2" Type="http://schemas.openxmlformats.org/officeDocument/2006/relationships/slideLayout" Target="../slideLayouts/slideLayout3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7.png"/><Relationship Id="rId2" Type="http://schemas.openxmlformats.org/officeDocument/2006/relationships/image" Target="../media/image8.png"/><Relationship Id="rId3" Type="http://schemas.openxmlformats.org/officeDocument/2006/relationships/image" Target="../media/image9.png"/><Relationship Id="rId4" Type="http://schemas.openxmlformats.org/officeDocument/2006/relationships/slideLayout" Target="../slideLayouts/slideLayout3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10.png"/><Relationship Id="rId2" Type="http://schemas.openxmlformats.org/officeDocument/2006/relationships/image" Target="../media/image11.png"/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slideLayout" Target="../slideLayouts/slideLayout3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14.png"/><Relationship Id="rId2" Type="http://schemas.openxmlformats.org/officeDocument/2006/relationships/slideLayout" Target="../slideLayouts/slideLayout3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15.png"/><Relationship Id="rId2" Type="http://schemas.openxmlformats.org/officeDocument/2006/relationships/image" Target="../media/image16.png"/><Relationship Id="rId3" Type="http://schemas.openxmlformats.org/officeDocument/2006/relationships/slideLayout" Target="../slideLayouts/slideLayout3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17.png"/><Relationship Id="rId2" Type="http://schemas.openxmlformats.org/officeDocument/2006/relationships/image" Target="../media/image18.png"/><Relationship Id="rId3" Type="http://schemas.openxmlformats.org/officeDocument/2006/relationships/image" Target="../media/image19.png"/><Relationship Id="rId4" Type="http://schemas.openxmlformats.org/officeDocument/2006/relationships/slideLayout" Target="../slideLayouts/slideLayout3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extShape 1"/>
          <p:cNvSpPr txBox="1"/>
          <p:nvPr/>
        </p:nvSpPr>
        <p:spPr>
          <a:xfrm>
            <a:off x="504000" y="216000"/>
            <a:ext cx="9072000" cy="93600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b="1" lang="de-DE" sz="1600">
                <a:latin typeface="Arial"/>
              </a:rPr>
              <a:t>Loui (UIS CSC) – Ghasemisharif (UIC CSC) – Salvador (UIS ITS) – Caughey (UIS CSC)</a:t>
            </a:r>
            <a:endParaRPr/>
          </a:p>
        </p:txBody>
      </p:sp>
      <p:sp>
        <p:nvSpPr>
          <p:cNvPr id="41" name="TextShape 2"/>
          <p:cNvSpPr txBox="1"/>
          <p:nvPr/>
        </p:nvSpPr>
        <p:spPr>
          <a:xfrm>
            <a:off x="504000" y="1368000"/>
            <a:ext cx="9072000" cy="328824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b="1" lang="de-DE" sz="4000">
                <a:solidFill>
                  <a:srgbClr val="000000"/>
                </a:solidFill>
                <a:latin typeface="Arial"/>
                <a:ea typeface="Times New Roman"/>
              </a:rPr>
              <a:t>Virtualized</a:t>
            </a:r>
            <a:endParaRPr/>
          </a:p>
          <a:p>
            <a:pPr algn="ctr"/>
            <a:r>
              <a:rPr b="1" lang="de-DE" sz="4000">
                <a:solidFill>
                  <a:srgbClr val="000000"/>
                </a:solidFill>
                <a:latin typeface="Arial"/>
                <a:ea typeface="Times New Roman"/>
              </a:rPr>
              <a:t>Dynamic Port Assignment</a:t>
            </a:r>
            <a:endParaRPr/>
          </a:p>
          <a:p>
            <a:pPr algn="ctr"/>
            <a:r>
              <a:rPr b="1" lang="de-DE" sz="4000">
                <a:solidFill>
                  <a:srgbClr val="000000"/>
                </a:solidFill>
                <a:latin typeface="Arial"/>
                <a:ea typeface="Times New Roman"/>
              </a:rPr>
              <a:t>and</a:t>
            </a:r>
            <a:endParaRPr/>
          </a:p>
          <a:p>
            <a:pPr algn="ctr"/>
            <a:r>
              <a:rPr b="1" lang="de-DE" sz="4000">
                <a:solidFill>
                  <a:srgbClr val="000000"/>
                </a:solidFill>
                <a:latin typeface="Arial"/>
                <a:ea typeface="Times New Roman"/>
              </a:rPr>
              <a:t>Windowed Whitelisting</a:t>
            </a:r>
            <a:endParaRPr/>
          </a:p>
          <a:p>
            <a:pPr algn="ctr"/>
            <a:r>
              <a:rPr b="1" lang="de-DE" sz="4000">
                <a:solidFill>
                  <a:srgbClr val="000000"/>
                </a:solidFill>
                <a:latin typeface="Arial"/>
                <a:ea typeface="Times New Roman"/>
              </a:rPr>
              <a:t>for Securing Infrastructure Servers</a:t>
            </a:r>
            <a:endParaRPr/>
          </a:p>
        </p:txBody>
      </p:sp>
      <p:sp>
        <p:nvSpPr>
          <p:cNvPr id="42" name="TextShape 3"/>
          <p:cNvSpPr txBox="1"/>
          <p:nvPr/>
        </p:nvSpPr>
        <p:spPr>
          <a:xfrm>
            <a:off x="3447360" y="5165280"/>
            <a:ext cx="3195000" cy="390600"/>
          </a:xfrm>
          <a:prstGeom prst="rect">
            <a:avLst/>
          </a:prstGeom>
        </p:spPr>
        <p:txBody>
          <a:bodyPr lIns="0" rIns="0" tIns="0" bIns="0"/>
          <a:p>
            <a:pPr algn="ctr"/>
            <a:r>
              <a:rPr b="1" lang="de-DE" sz="1400" u="sng">
                <a:solidFill>
                  <a:srgbClr val="ff6633"/>
                </a:solidFill>
                <a:latin typeface="LKLUG"/>
              </a:rPr>
              <a:t>  </a:t>
            </a:r>
            <a:r>
              <a:rPr b="1" lang="de-DE" sz="1400" u="sng">
                <a:solidFill>
                  <a:srgbClr val="ff6633"/>
                </a:solidFill>
                <a:latin typeface="LKLUG"/>
              </a:rPr>
              <a:t>IEEE   EIT   2016  </a:t>
            </a:r>
            <a:endParaRPr/>
          </a:p>
          <a:p>
            <a:pPr algn="ctr"/>
            <a:r>
              <a:rPr b="1" lang="de-DE" sz="1400">
                <a:solidFill>
                  <a:srgbClr val="ff6633"/>
                </a:solidFill>
                <a:latin typeface="LKLUG"/>
              </a:rPr>
              <a:t>Ronald P. Loui</a:t>
            </a:r>
            <a:endParaRPr/>
          </a:p>
        </p:txBody>
      </p:sp>
    </p:spTree>
  </p:cSld>
  <p:timing>
    <p:tnLst>
      <p:par>
        <p:cTn id="1" dur="indefinite" restart="never" nodeType="tmRoot">
          <p:childTnLst>
            <p:seq>
              <p:cTn id="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" descr=""/>
          <p:cNvPicPr/>
          <p:nvPr/>
        </p:nvPicPr>
        <p:blipFill>
          <a:blip r:embed="rId1"/>
          <a:stretch>
            <a:fillRect/>
          </a:stretch>
        </p:blipFill>
        <p:spPr>
          <a:xfrm>
            <a:off x="720" y="360"/>
            <a:ext cx="10079280" cy="56696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37" dur="indefinite" restart="never" nodeType="tmRoot">
          <p:childTnLst>
            <p:seq>
              <p:cTn id="3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TextShape 1"/>
          <p:cNvSpPr txBox="1"/>
          <p:nvPr/>
        </p:nvSpPr>
        <p:spPr>
          <a:xfrm>
            <a:off x="504000" y="216000"/>
            <a:ext cx="9072000" cy="93600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lang="de-DE" sz="3570">
                <a:latin typeface="Arial"/>
              </a:rPr>
              <a:t>What a Terrible Waste of Ports</a:t>
            </a:r>
            <a:endParaRPr/>
          </a:p>
        </p:txBody>
      </p:sp>
      <p:sp>
        <p:nvSpPr>
          <p:cNvPr id="71" name="TextShape 2"/>
          <p:cNvSpPr txBox="1"/>
          <p:nvPr/>
        </p:nvSpPr>
        <p:spPr>
          <a:xfrm>
            <a:off x="504000" y="1368000"/>
            <a:ext cx="9072000" cy="3288240"/>
          </a:xfrm>
          <a:prstGeom prst="rect">
            <a:avLst/>
          </a:prstGeom>
        </p:spPr>
        <p:txBody>
          <a:bodyPr lIns="0" rIns="0" tIns="0" bIns="0"/>
          <a:p>
            <a:pPr>
              <a:buSzPct val="45000"/>
              <a:buFont typeface="StarSymbol"/>
              <a:buChar char=""/>
            </a:pPr>
            <a:r>
              <a:rPr lang="de-DE" sz="2600">
                <a:latin typeface="Arial"/>
              </a:rPr>
              <a:t>We end up closing down all but a few ports</a:t>
            </a:r>
            <a:endParaRPr/>
          </a:p>
          <a:p>
            <a:pPr>
              <a:buSzPct val="45000"/>
              <a:buFont typeface="StarSymbol"/>
              <a:buChar char=""/>
            </a:pPr>
            <a:r>
              <a:rPr lang="de-DE" sz="2600">
                <a:latin typeface="Arial"/>
              </a:rPr>
              <a:t>Why allocate ports based on each app / .com?</a:t>
            </a:r>
            <a:endParaRPr/>
          </a:p>
          <a:p>
            <a:pPr lvl="1">
              <a:buSzPct val="45000"/>
              <a:buFont typeface="StarSymbol"/>
              <a:buChar char=""/>
            </a:pPr>
            <a:r>
              <a:rPr lang="de-DE" sz="2279">
                <a:latin typeface="Arial"/>
              </a:rPr>
              <a:t>28960:  Call of Duty</a:t>
            </a:r>
            <a:endParaRPr/>
          </a:p>
          <a:p>
            <a:pPr lvl="1">
              <a:buSzPct val="45000"/>
              <a:buFont typeface="StarSymbol"/>
              <a:buChar char=""/>
            </a:pPr>
            <a:r>
              <a:rPr lang="de-DE" sz="2279">
                <a:latin typeface="Arial"/>
              </a:rPr>
              <a:t>35008:  Jayson's Water Fun Connector</a:t>
            </a:r>
            <a:endParaRPr/>
          </a:p>
          <a:p>
            <a:pPr lvl="1">
              <a:buSzPct val="45000"/>
              <a:buFont typeface="StarSymbol"/>
              <a:buChar char=""/>
            </a:pPr>
            <a:r>
              <a:rPr lang="de-DE" sz="2279">
                <a:latin typeface="Arial"/>
              </a:rPr>
              <a:t>4001:  Microsoft Ants Game</a:t>
            </a:r>
            <a:endParaRPr/>
          </a:p>
          <a:p>
            <a:pPr lvl="1">
              <a:buSzPct val="45000"/>
              <a:buFont typeface="StarSymbol"/>
              <a:buChar char=""/>
            </a:pPr>
            <a:r>
              <a:rPr lang="de-DE" sz="2279">
                <a:latin typeface="Arial"/>
              </a:rPr>
              <a:t>3645:  Cyc</a:t>
            </a:r>
            <a:endParaRPr/>
          </a:p>
          <a:p>
            <a:pPr lvl="2">
              <a:buSzPct val="75000"/>
              <a:buFont typeface="StarSymbol"/>
              <a:buChar char=""/>
            </a:pPr>
            <a:r>
              <a:rPr lang="de-DE" sz="1950">
                <a:latin typeface="Arial"/>
              </a:rPr>
              <a:t>Maybe more people should use this!</a:t>
            </a:r>
            <a:endParaRPr/>
          </a:p>
          <a:p>
            <a:pPr lvl="1">
              <a:buSzPct val="45000"/>
              <a:buFont typeface="StarSymbol"/>
              <a:buChar char=""/>
            </a:pPr>
            <a:r>
              <a:rPr lang="de-DE" sz="2279">
                <a:latin typeface="Arial"/>
              </a:rPr>
              <a:t>1337:  WASTE </a:t>
            </a:r>
            <a:endParaRPr/>
          </a:p>
          <a:p>
            <a:pPr lvl="2">
              <a:buSzPct val="75000"/>
              <a:buFont typeface="StarSymbol"/>
              <a:buChar char=""/>
            </a:pPr>
            <a:r>
              <a:rPr lang="de-DE" sz="1950">
                <a:latin typeface="Arial"/>
              </a:rPr>
              <a:t>„</a:t>
            </a:r>
            <a:r>
              <a:rPr lang="de-DE" sz="1950">
                <a:latin typeface="Arial"/>
              </a:rPr>
              <a:t>In 2003, less than 24 hours after its release, </a:t>
            </a:r>
            <a:r>
              <a:rPr lang="de-DE" sz="1950">
                <a:latin typeface="Arial"/>
              </a:rPr>
              <a:t>
</a:t>
            </a:r>
            <a:r>
              <a:rPr lang="de-DE" sz="1950">
                <a:latin typeface="Arial"/>
              </a:rPr>
              <a:t>WASTE was removed from distribution by AOL“</a:t>
            </a:r>
            <a:endParaRPr/>
          </a:p>
        </p:txBody>
      </p:sp>
      <p:pic>
        <p:nvPicPr>
          <p:cNvPr id="72" name="" descr=""/>
          <p:cNvPicPr/>
          <p:nvPr/>
        </p:nvPicPr>
        <p:blipFill>
          <a:blip r:embed="rId1"/>
          <a:stretch>
            <a:fillRect/>
          </a:stretch>
        </p:blipFill>
        <p:spPr>
          <a:xfrm>
            <a:off x="6858000" y="4004280"/>
            <a:ext cx="2194560" cy="1573560"/>
          </a:xfrm>
          <a:prstGeom prst="rect">
            <a:avLst/>
          </a:prstGeom>
          <a:ln>
            <a:noFill/>
          </a:ln>
        </p:spPr>
      </p:pic>
      <p:pic>
        <p:nvPicPr>
          <p:cNvPr id="73" name="" descr=""/>
          <p:cNvPicPr/>
          <p:nvPr/>
        </p:nvPicPr>
        <p:blipFill>
          <a:blip r:embed="rId2"/>
          <a:stretch>
            <a:fillRect/>
          </a:stretch>
        </p:blipFill>
        <p:spPr>
          <a:xfrm>
            <a:off x="7040880" y="1078920"/>
            <a:ext cx="2437920" cy="1481400"/>
          </a:xfrm>
          <a:prstGeom prst="rect">
            <a:avLst/>
          </a:prstGeom>
          <a:ln>
            <a:noFill/>
          </a:ln>
        </p:spPr>
      </p:pic>
      <p:pic>
        <p:nvPicPr>
          <p:cNvPr id="74" name="" descr=""/>
          <p:cNvPicPr/>
          <p:nvPr/>
        </p:nvPicPr>
        <p:blipFill>
          <a:blip r:embed="rId3"/>
          <a:stretch>
            <a:fillRect/>
          </a:stretch>
        </p:blipFill>
        <p:spPr>
          <a:xfrm>
            <a:off x="5669280" y="2651760"/>
            <a:ext cx="2842920" cy="118872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39" dur="indefinite" restart="never" nodeType="tmRoot">
          <p:childTnLst>
            <p:seq>
              <p:cTn id="4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TextShape 1"/>
          <p:cNvSpPr txBox="1"/>
          <p:nvPr/>
        </p:nvSpPr>
        <p:spPr>
          <a:xfrm>
            <a:off x="504000" y="216000"/>
            <a:ext cx="9072000" cy="93600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lang="de-DE" sz="3570">
                <a:latin typeface="Arial"/>
              </a:rPr>
              <a:t>Our Idea:  DPA + WW</a:t>
            </a:r>
            <a:r>
              <a:rPr lang="de-DE" sz="3570">
                <a:latin typeface="Arial"/>
              </a:rPr>
              <a:t>
</a:t>
            </a:r>
            <a:r>
              <a:rPr lang="de-DE" sz="2400">
                <a:latin typeface="Arial"/>
              </a:rPr>
              <a:t>Dynamic Port Assignment + Windowed Whitelisting</a:t>
            </a:r>
            <a:endParaRPr/>
          </a:p>
        </p:txBody>
      </p:sp>
      <p:sp>
        <p:nvSpPr>
          <p:cNvPr id="76" name="TextShape 2"/>
          <p:cNvSpPr txBox="1"/>
          <p:nvPr/>
        </p:nvSpPr>
        <p:spPr>
          <a:xfrm>
            <a:off x="504000" y="1368000"/>
            <a:ext cx="9072000" cy="3288240"/>
          </a:xfrm>
          <a:prstGeom prst="rect">
            <a:avLst/>
          </a:prstGeom>
        </p:spPr>
        <p:txBody>
          <a:bodyPr lIns="0" rIns="0" tIns="0" bIns="0"/>
          <a:p>
            <a:pPr>
              <a:buFont typeface="Liberation Serif"/>
              <a:buAutoNum type="arabicPeriod"/>
            </a:pPr>
            <a:r>
              <a:rPr lang="de-DE" sz="2600">
                <a:latin typeface="Arial"/>
              </a:rPr>
              <a:t>Assign services to </a:t>
            </a:r>
            <a:r>
              <a:rPr b="1" lang="de-DE" sz="2600">
                <a:latin typeface="Arial"/>
              </a:rPr>
              <a:t>non-standard</a:t>
            </a:r>
            <a:r>
              <a:rPr lang="de-DE" sz="2600">
                <a:latin typeface="Arial"/>
              </a:rPr>
              <a:t> ports</a:t>
            </a:r>
            <a:endParaRPr/>
          </a:p>
          <a:p>
            <a:pPr>
              <a:buFont typeface="Liberation Serif"/>
              <a:buAutoNum type="arabicPeriod"/>
            </a:pPr>
            <a:r>
              <a:rPr lang="de-DE" sz="2600">
                <a:latin typeface="Arial"/>
              </a:rPr>
              <a:t>Vary the port assignment </a:t>
            </a:r>
            <a:r>
              <a:rPr b="1" lang="de-DE" sz="2600">
                <a:latin typeface="Arial"/>
              </a:rPr>
              <a:t>dynamically</a:t>
            </a:r>
            <a:endParaRPr/>
          </a:p>
          <a:p>
            <a:pPr>
              <a:buFont typeface="Liberation Serif"/>
              <a:buAutoNum type="arabicPeriod"/>
            </a:pPr>
            <a:r>
              <a:rPr lang="de-DE" sz="2600">
                <a:latin typeface="Arial"/>
              </a:rPr>
              <a:t>Whitelist </a:t>
            </a:r>
            <a:r>
              <a:rPr b="1" lang="de-DE" sz="2600">
                <a:latin typeface="Arial"/>
              </a:rPr>
              <a:t>temporarily</a:t>
            </a:r>
            <a:r>
              <a:rPr lang="de-DE" sz="2600">
                <a:latin typeface="Arial"/>
              </a:rPr>
              <a:t> on demand</a:t>
            </a:r>
            <a:endParaRPr/>
          </a:p>
          <a:p>
            <a:pPr>
              <a:buFont typeface="Liberation Serif"/>
              <a:buAutoNum type="arabicPeriod"/>
            </a:pPr>
            <a:r>
              <a:rPr lang="de-DE" sz="2600">
                <a:latin typeface="Arial"/>
              </a:rPr>
              <a:t>Authenticate and use </a:t>
            </a:r>
            <a:r>
              <a:rPr b="1" lang="de-DE" sz="2600">
                <a:latin typeface="Arial"/>
              </a:rPr>
              <a:t>https </a:t>
            </a:r>
            <a:r>
              <a:rPr lang="de-DE" sz="2600">
                <a:latin typeface="Arial"/>
              </a:rPr>
              <a:t>on known publication port</a:t>
            </a:r>
            <a:endParaRPr/>
          </a:p>
          <a:p>
            <a:pPr lvl="1">
              <a:buFont typeface="Liberation Serif"/>
              <a:buAutoNum type="alphaLcParenR"/>
            </a:pPr>
            <a:r>
              <a:rPr lang="de-DE" sz="2279">
                <a:latin typeface="Arial"/>
              </a:rPr>
              <a:t> </a:t>
            </a:r>
            <a:r>
              <a:rPr lang="de-DE" sz="2279">
                <a:latin typeface="Arial"/>
              </a:rPr>
              <a:t>modern layered, multi-factor</a:t>
            </a:r>
            <a:endParaRPr/>
          </a:p>
          <a:p>
            <a:pPr lvl="1">
              <a:buFont typeface="Liberation Serif"/>
              <a:buAutoNum type="alphaLcParenR"/>
            </a:pPr>
            <a:r>
              <a:rPr lang="de-DE" sz="2279">
                <a:latin typeface="Arial"/>
              </a:rPr>
              <a:t> </a:t>
            </a:r>
            <a:r>
              <a:rPr lang="de-DE" sz="2279">
                <a:latin typeface="Arial"/>
              </a:rPr>
              <a:t>wrapper for vulnerable services</a:t>
            </a:r>
            <a:endParaRPr/>
          </a:p>
          <a:p>
            <a:pPr>
              <a:buFont typeface="Liberation Serif"/>
              <a:buAutoNum type="arabicPeriod"/>
            </a:pPr>
            <a:r>
              <a:rPr lang="de-DE" sz="2600">
                <a:latin typeface="Arial"/>
              </a:rPr>
              <a:t>Require users to </a:t>
            </a:r>
            <a:r>
              <a:rPr b="1" lang="de-DE" sz="2600">
                <a:latin typeface="Arial"/>
              </a:rPr>
              <a:t>declare</a:t>
            </a:r>
            <a:r>
              <a:rPr lang="de-DE" sz="2600">
                <a:latin typeface="Arial"/>
              </a:rPr>
              <a:t> their connection time limit </a:t>
            </a:r>
            <a:r>
              <a:rPr b="1" lang="de-DE" sz="2600">
                <a:latin typeface="Arial"/>
              </a:rPr>
              <a:t>in advance</a:t>
            </a:r>
            <a:endParaRPr/>
          </a:p>
          <a:p>
            <a:pPr>
              <a:buFont typeface="Liberation Serif"/>
              <a:buAutoNum type="arabicPeriod"/>
            </a:pPr>
            <a:r>
              <a:rPr b="1" lang="de-DE" sz="2600">
                <a:latin typeface="Arial"/>
              </a:rPr>
              <a:t>Automatically remove</a:t>
            </a:r>
            <a:r>
              <a:rPr lang="de-DE" sz="2600">
                <a:latin typeface="Arial"/>
              </a:rPr>
              <a:t> from whitelist on disconnection/timeout</a:t>
            </a:r>
            <a:endParaRPr/>
          </a:p>
          <a:p>
            <a:pPr>
              <a:buFont typeface="Liberation Serif"/>
              <a:buAutoNum type="arabicPeriod"/>
            </a:pPr>
            <a:r>
              <a:rPr lang="de-DE" sz="2600">
                <a:latin typeface="Arial"/>
              </a:rPr>
              <a:t>… </a:t>
            </a:r>
            <a:r>
              <a:rPr lang="de-DE" sz="2600">
                <a:latin typeface="Arial"/>
              </a:rPr>
              <a:t>More … (another paper „DFP“)</a:t>
            </a:r>
            <a:endParaRPr/>
          </a:p>
        </p:txBody>
      </p:sp>
      <p:pic>
        <p:nvPicPr>
          <p:cNvPr id="77" name="" descr=""/>
          <p:cNvPicPr/>
          <p:nvPr/>
        </p:nvPicPr>
        <p:blipFill>
          <a:blip r:embed="rId1"/>
          <a:stretch>
            <a:fillRect/>
          </a:stretch>
        </p:blipFill>
        <p:spPr>
          <a:xfrm>
            <a:off x="7315200" y="1368000"/>
            <a:ext cx="2123280" cy="14544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41" dur="indefinite" restart="never" nodeType="tmRoot">
          <p:childTnLst>
            <p:seq>
              <p:cTn id="4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TextShape 1"/>
          <p:cNvSpPr txBox="1"/>
          <p:nvPr/>
        </p:nvSpPr>
        <p:spPr>
          <a:xfrm>
            <a:off x="504000" y="177840"/>
            <a:ext cx="9072000" cy="101268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lang="de-DE" sz="3570">
                <a:latin typeface="Arial"/>
              </a:rPr>
              <a:t>Our Idea:  VDPA + WW</a:t>
            </a:r>
            <a:r>
              <a:rPr lang="de-DE" sz="3570">
                <a:latin typeface="Arial"/>
              </a:rPr>
              <a:t>
</a:t>
            </a:r>
            <a:r>
              <a:rPr lang="de-DE" sz="3570">
                <a:latin typeface="Arial"/>
              </a:rPr>
              <a:t>Virtual </a:t>
            </a:r>
            <a:r>
              <a:rPr lang="de-DE" sz="2400">
                <a:latin typeface="Arial"/>
              </a:rPr>
              <a:t>Dynamic Port Assignment + Windowed Whitelisting</a:t>
            </a:r>
            <a:endParaRPr/>
          </a:p>
        </p:txBody>
      </p:sp>
      <p:sp>
        <p:nvSpPr>
          <p:cNvPr id="79" name="TextShape 2"/>
          <p:cNvSpPr txBox="1"/>
          <p:nvPr/>
        </p:nvSpPr>
        <p:spPr>
          <a:xfrm>
            <a:off x="504000" y="1368000"/>
            <a:ext cx="9072000" cy="3288240"/>
          </a:xfrm>
          <a:prstGeom prst="rect">
            <a:avLst/>
          </a:prstGeom>
        </p:spPr>
        <p:txBody>
          <a:bodyPr lIns="0" rIns="0" tIns="0" bIns="0"/>
          <a:p>
            <a:pPr>
              <a:buSzPct val="45000"/>
              <a:buFont typeface="StarSymbol"/>
              <a:buChar char=""/>
            </a:pPr>
            <a:r>
              <a:rPr lang="de-DE" sz="2600">
                <a:latin typeface="Arial"/>
              </a:rPr>
              <a:t>Use virtual port forwarding so do not need to restart services</a:t>
            </a:r>
            <a:endParaRPr/>
          </a:p>
        </p:txBody>
      </p:sp>
      <p:pic>
        <p:nvPicPr>
          <p:cNvPr id="80" name="" descr=""/>
          <p:cNvPicPr/>
          <p:nvPr/>
        </p:nvPicPr>
        <p:blipFill>
          <a:blip r:embed="rId1"/>
          <a:stretch>
            <a:fillRect/>
          </a:stretch>
        </p:blipFill>
        <p:spPr>
          <a:xfrm>
            <a:off x="6944760" y="2235600"/>
            <a:ext cx="2382120" cy="1787760"/>
          </a:xfrm>
          <a:prstGeom prst="rect">
            <a:avLst/>
          </a:prstGeom>
          <a:ln>
            <a:noFill/>
          </a:ln>
        </p:spPr>
      </p:pic>
      <p:sp>
        <p:nvSpPr>
          <p:cNvPr id="81" name="TextShape 3"/>
          <p:cNvSpPr txBox="1"/>
          <p:nvPr/>
        </p:nvSpPr>
        <p:spPr>
          <a:xfrm>
            <a:off x="7589520" y="3657600"/>
            <a:ext cx="1448640" cy="346320"/>
          </a:xfrm>
          <a:prstGeom prst="rect">
            <a:avLst/>
          </a:prstGeom>
        </p:spPr>
        <p:txBody>
          <a:bodyPr lIns="90000" rIns="90000" tIns="45000" bIns="45000"/>
          <a:p>
            <a:r>
              <a:rPr lang="de-DE">
                <a:latin typeface="Arial"/>
              </a:rPr>
              <a:t>SSHD on 23</a:t>
            </a:r>
            <a:endParaRPr/>
          </a:p>
        </p:txBody>
      </p:sp>
      <p:sp>
        <p:nvSpPr>
          <p:cNvPr id="82" name="TextShape 4"/>
          <p:cNvSpPr txBox="1"/>
          <p:nvPr/>
        </p:nvSpPr>
        <p:spPr>
          <a:xfrm>
            <a:off x="4206240" y="3647880"/>
            <a:ext cx="2843280" cy="346320"/>
          </a:xfrm>
          <a:prstGeom prst="rect">
            <a:avLst/>
          </a:prstGeom>
        </p:spPr>
        <p:txBody>
          <a:bodyPr lIns="90000" rIns="90000" tIns="45000" bIns="45000"/>
          <a:p>
            <a:r>
              <a:rPr lang="de-DE">
                <a:latin typeface="Arial"/>
              </a:rPr>
              <a:t>25917 for 13.2.3.14 59min</a:t>
            </a:r>
            <a:endParaRPr/>
          </a:p>
        </p:txBody>
      </p:sp>
      <p:sp>
        <p:nvSpPr>
          <p:cNvPr id="83" name="Line 5"/>
          <p:cNvSpPr/>
          <p:nvPr/>
        </p:nvSpPr>
        <p:spPr>
          <a:xfrm>
            <a:off x="6309360" y="3200400"/>
            <a:ext cx="635400" cy="0"/>
          </a:xfrm>
          <a:prstGeom prst="line">
            <a:avLst/>
          </a:prstGeom>
          <a:ln>
            <a:solidFill>
              <a:srgbClr val="000000"/>
            </a:solidFill>
            <a:tailEnd len="med" type="triangle" w="med"/>
          </a:ln>
        </p:spPr>
      </p:sp>
      <p:pic>
        <p:nvPicPr>
          <p:cNvPr id="84" name="" descr=""/>
          <p:cNvPicPr/>
          <p:nvPr/>
        </p:nvPicPr>
        <p:blipFill>
          <a:blip r:embed="rId2"/>
          <a:stretch>
            <a:fillRect/>
          </a:stretch>
        </p:blipFill>
        <p:spPr>
          <a:xfrm>
            <a:off x="1463040" y="2752200"/>
            <a:ext cx="1434600" cy="1088280"/>
          </a:xfrm>
          <a:prstGeom prst="rect">
            <a:avLst/>
          </a:prstGeom>
          <a:ln>
            <a:noFill/>
          </a:ln>
        </p:spPr>
      </p:pic>
      <p:sp>
        <p:nvSpPr>
          <p:cNvPr id="85" name="TextShape 6"/>
          <p:cNvSpPr txBox="1"/>
          <p:nvPr/>
        </p:nvSpPr>
        <p:spPr>
          <a:xfrm>
            <a:off x="1005840" y="4297680"/>
            <a:ext cx="1131840" cy="346320"/>
          </a:xfrm>
          <a:prstGeom prst="rect">
            <a:avLst/>
          </a:prstGeom>
        </p:spPr>
        <p:txBody>
          <a:bodyPr lIns="90000" rIns="90000" tIns="45000" bIns="45000"/>
          <a:p>
            <a:r>
              <a:rPr lang="de-DE">
                <a:latin typeface="Arial"/>
              </a:rPr>
              <a:t>13.2.3.14</a:t>
            </a:r>
            <a:endParaRPr/>
          </a:p>
        </p:txBody>
      </p:sp>
      <p:sp>
        <p:nvSpPr>
          <p:cNvPr id="86" name="Line 7"/>
          <p:cNvSpPr/>
          <p:nvPr/>
        </p:nvSpPr>
        <p:spPr>
          <a:xfrm flipV="1">
            <a:off x="2194560" y="3291840"/>
            <a:ext cx="2468880" cy="1097280"/>
          </a:xfrm>
          <a:prstGeom prst="line">
            <a:avLst/>
          </a:prstGeom>
          <a:ln>
            <a:solidFill>
              <a:srgbClr val="000000"/>
            </a:solidFill>
            <a:tailEnd len="med" type="triangle" w="med"/>
          </a:ln>
        </p:spPr>
      </p:sp>
      <p:pic>
        <p:nvPicPr>
          <p:cNvPr id="87" name="" descr=""/>
          <p:cNvPicPr/>
          <p:nvPr/>
        </p:nvPicPr>
        <p:blipFill>
          <a:blip r:embed="rId3"/>
          <a:stretch>
            <a:fillRect/>
          </a:stretch>
        </p:blipFill>
        <p:spPr>
          <a:xfrm>
            <a:off x="4775760" y="2878560"/>
            <a:ext cx="1442520" cy="687600"/>
          </a:xfrm>
          <a:prstGeom prst="rect">
            <a:avLst/>
          </a:prstGeom>
          <a:ln>
            <a:noFill/>
          </a:ln>
        </p:spPr>
      </p:pic>
      <p:sp>
        <p:nvSpPr>
          <p:cNvPr id="88" name="TextShape 8"/>
          <p:cNvSpPr txBox="1"/>
          <p:nvPr/>
        </p:nvSpPr>
        <p:spPr>
          <a:xfrm>
            <a:off x="4207680" y="2479320"/>
            <a:ext cx="1282680" cy="346320"/>
          </a:xfrm>
          <a:prstGeom prst="rect">
            <a:avLst/>
          </a:prstGeom>
        </p:spPr>
        <p:txBody>
          <a:bodyPr lIns="90000" rIns="90000" tIns="45000" bIns="45000"/>
          <a:p>
            <a:r>
              <a:rPr lang="de-DE">
                <a:latin typeface="Arial"/>
              </a:rPr>
              <a:t>23 deny all</a:t>
            </a:r>
            <a:endParaRPr/>
          </a:p>
        </p:txBody>
      </p:sp>
    </p:spTree>
  </p:cSld>
  <p:timing>
    <p:tnLst>
      <p:par>
        <p:cTn id="43" dur="indefinite" restart="never" nodeType="tmRoot">
          <p:childTnLst>
            <p:seq>
              <p:cTn id="4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TextShape 1"/>
          <p:cNvSpPr txBox="1"/>
          <p:nvPr/>
        </p:nvSpPr>
        <p:spPr>
          <a:xfrm>
            <a:off x="504000" y="216000"/>
            <a:ext cx="9072000" cy="93600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lang="de-DE" sz="3570">
                <a:latin typeface="Arial"/>
              </a:rPr>
              <a:t>Advantages</a:t>
            </a:r>
            <a:endParaRPr/>
          </a:p>
        </p:txBody>
      </p:sp>
      <p:sp>
        <p:nvSpPr>
          <p:cNvPr id="90" name="TextShape 2"/>
          <p:cNvSpPr txBox="1"/>
          <p:nvPr/>
        </p:nvSpPr>
        <p:spPr>
          <a:xfrm>
            <a:off x="504000" y="1368000"/>
            <a:ext cx="9072000" cy="3288240"/>
          </a:xfrm>
          <a:prstGeom prst="rect">
            <a:avLst/>
          </a:prstGeom>
        </p:spPr>
        <p:txBody>
          <a:bodyPr lIns="0" rIns="0" tIns="0" bIns="0"/>
          <a:p>
            <a:pPr>
              <a:buSzPct val="45000"/>
              <a:buFont typeface="StarSymbol"/>
              <a:buChar char=""/>
            </a:pPr>
            <a:r>
              <a:rPr lang="de-DE" sz="2600">
                <a:latin typeface="Arial"/>
              </a:rPr>
              <a:t>Kiddie scripts can't find standard port</a:t>
            </a:r>
            <a:endParaRPr/>
          </a:p>
          <a:p>
            <a:pPr>
              <a:buSzPct val="45000"/>
              <a:buFont typeface="StarSymbol"/>
              <a:buChar char=""/>
            </a:pPr>
            <a:r>
              <a:rPr lang="de-DE" sz="2600">
                <a:latin typeface="Arial"/>
              </a:rPr>
              <a:t>Port scanners can't find ssh service</a:t>
            </a:r>
            <a:endParaRPr/>
          </a:p>
          <a:p>
            <a:pPr>
              <a:buSzPct val="45000"/>
              <a:buFont typeface="StarSymbol"/>
              <a:buChar char=""/>
            </a:pPr>
            <a:r>
              <a:rPr lang="de-DE" sz="2600">
                <a:latin typeface="Arial"/>
              </a:rPr>
              <a:t>No change to server configuration</a:t>
            </a:r>
            <a:endParaRPr/>
          </a:p>
          <a:p>
            <a:pPr>
              <a:buSzPct val="45000"/>
              <a:buFont typeface="StarSymbol"/>
              <a:buChar char=""/>
            </a:pPr>
            <a:r>
              <a:rPr lang="de-DE" sz="2600">
                <a:latin typeface="Arial"/>
              </a:rPr>
              <a:t>Modest scripting:</a:t>
            </a:r>
            <a:endParaRPr/>
          </a:p>
          <a:p>
            <a:pPr lvl="1">
              <a:buSzPct val="45000"/>
              <a:buFont typeface="StarSymbol"/>
              <a:buChar char=""/>
            </a:pPr>
            <a:r>
              <a:rPr lang="de-DE" sz="2279">
                <a:latin typeface="Arial"/>
              </a:rPr>
              <a:t>Port-generator &amp; Wlist-manager run on firewall</a:t>
            </a:r>
            <a:endParaRPr/>
          </a:p>
          <a:p>
            <a:pPr lvl="1">
              <a:buSzPct val="45000"/>
              <a:buFont typeface="StarSymbol"/>
              <a:buChar char=""/>
            </a:pPr>
            <a:r>
              <a:rPr lang="de-DE" sz="2279">
                <a:latin typeface="Arial"/>
              </a:rPr>
              <a:t>Can add any authentication at connection-manager</a:t>
            </a:r>
            <a:endParaRPr/>
          </a:p>
          <a:p>
            <a:pPr lvl="2">
              <a:buSzPct val="75000"/>
              <a:buFont typeface="StarSymbol"/>
              <a:buChar char=""/>
            </a:pPr>
            <a:r>
              <a:rPr lang="de-DE" sz="1950">
                <a:latin typeface="Arial"/>
              </a:rPr>
              <a:t>Even to vulnerable legacy services</a:t>
            </a:r>
            <a:endParaRPr/>
          </a:p>
          <a:p>
            <a:pPr lvl="2">
              <a:buSzPct val="75000"/>
              <a:buFont typeface="StarSymbol"/>
              <a:buChar char=""/>
            </a:pPr>
            <a:r>
              <a:rPr lang="de-DE" sz="1950">
                <a:latin typeface="Arial"/>
              </a:rPr>
              <a:t>Or when exploits not yet published</a:t>
            </a:r>
            <a:endParaRPr/>
          </a:p>
          <a:p>
            <a:pPr lvl="1">
              <a:buSzPct val="45000"/>
              <a:buFont typeface="StarSymbol"/>
              <a:buChar char=""/>
            </a:pPr>
            <a:r>
              <a:rPr lang="de-DE" sz="2279">
                <a:latin typeface="Arial"/>
              </a:rPr>
              <a:t>Can add analytics at connection-time</a:t>
            </a:r>
            <a:endParaRPr/>
          </a:p>
          <a:p>
            <a:pPr>
              <a:buSzPct val="45000"/>
              <a:buFont typeface="StarSymbol"/>
              <a:buChar char=""/>
            </a:pPr>
            <a:r>
              <a:rPr lang="de-DE" sz="2600">
                <a:latin typeface="Arial"/>
              </a:rPr>
              <a:t>IP-spoofing scanners have </a:t>
            </a:r>
            <a:endParaRPr/>
          </a:p>
          <a:p>
            <a:pPr lvl="1">
              <a:buSzPct val="45000"/>
              <a:buFont typeface="StarSymbol"/>
              <a:buChar char=""/>
            </a:pPr>
            <a:r>
              <a:rPr lang="de-DE" sz="2279">
                <a:latin typeface="Arial"/>
              </a:rPr>
              <a:t>a large space to search</a:t>
            </a:r>
            <a:endParaRPr/>
          </a:p>
          <a:p>
            <a:pPr lvl="1">
              <a:buSzPct val="45000"/>
              <a:buFont typeface="StarSymbol"/>
              <a:buChar char=""/>
            </a:pPr>
            <a:r>
              <a:rPr lang="de-DE" sz="2279">
                <a:latin typeface="Arial"/>
              </a:rPr>
              <a:t>in a short time (64k ports x IP range)</a:t>
            </a:r>
            <a:endParaRPr/>
          </a:p>
          <a:p>
            <a:pPr>
              <a:buSzPct val="45000"/>
              <a:buFont typeface="StarSymbol"/>
              <a:buChar char=""/>
            </a:pPr>
            <a:r>
              <a:rPr lang="de-DE" sz="2600">
                <a:latin typeface="Arial"/>
              </a:rPr>
              <a:t>More „manual“ than port-knocking, port hopping</a:t>
            </a:r>
            <a:endParaRPr/>
          </a:p>
        </p:txBody>
      </p:sp>
      <p:pic>
        <p:nvPicPr>
          <p:cNvPr id="91" name="" descr=""/>
          <p:cNvPicPr/>
          <p:nvPr/>
        </p:nvPicPr>
        <p:blipFill>
          <a:blip r:embed="rId1"/>
          <a:stretch>
            <a:fillRect/>
          </a:stretch>
        </p:blipFill>
        <p:spPr>
          <a:xfrm>
            <a:off x="6831000" y="182880"/>
            <a:ext cx="3135960" cy="3501360"/>
          </a:xfrm>
          <a:prstGeom prst="rect">
            <a:avLst/>
          </a:prstGeom>
          <a:ln>
            <a:noFill/>
          </a:ln>
        </p:spPr>
      </p:pic>
      <p:pic>
        <p:nvPicPr>
          <p:cNvPr id="92" name="" descr=""/>
          <p:cNvPicPr/>
          <p:nvPr/>
        </p:nvPicPr>
        <p:blipFill>
          <a:blip r:embed="rId2"/>
          <a:stretch>
            <a:fillRect/>
          </a:stretch>
        </p:blipFill>
        <p:spPr>
          <a:xfrm>
            <a:off x="6248160" y="3229560"/>
            <a:ext cx="2987280" cy="2256840"/>
          </a:xfrm>
          <a:prstGeom prst="rect">
            <a:avLst/>
          </a:prstGeom>
          <a:ln>
            <a:noFill/>
          </a:ln>
        </p:spPr>
      </p:pic>
      <p:pic>
        <p:nvPicPr>
          <p:cNvPr id="93" name="" descr=""/>
          <p:cNvPicPr/>
          <p:nvPr/>
        </p:nvPicPr>
        <p:blipFill>
          <a:blip r:embed="rId3"/>
          <a:stretch>
            <a:fillRect/>
          </a:stretch>
        </p:blipFill>
        <p:spPr>
          <a:xfrm>
            <a:off x="5760720" y="1954440"/>
            <a:ext cx="3840480" cy="2160360"/>
          </a:xfrm>
          <a:prstGeom prst="rect">
            <a:avLst/>
          </a:prstGeom>
          <a:ln>
            <a:noFill/>
          </a:ln>
        </p:spPr>
      </p:pic>
      <p:pic>
        <p:nvPicPr>
          <p:cNvPr id="94" name="" descr=""/>
          <p:cNvPicPr/>
          <p:nvPr/>
        </p:nvPicPr>
        <p:blipFill>
          <a:blip r:embed="rId4"/>
          <a:stretch>
            <a:fillRect/>
          </a:stretch>
        </p:blipFill>
        <p:spPr>
          <a:xfrm>
            <a:off x="5322600" y="1194120"/>
            <a:ext cx="1718280" cy="15490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45" dur="indefinite" restart="never" nodeType="tmRoot">
          <p:childTnLst>
            <p:seq>
              <p:cTn id="46" nodeType="mainSeq">
                <p:childTnLst>
                  <p:par>
                    <p:cTn id="47" fill="freeze">
                      <p:stCondLst>
                        <p:cond delay="indefinite"/>
                      </p:stCondLst>
                      <p:childTnLst>
                        <p:par>
                          <p:cTn id="48" fill="freeze">
                            <p:stCondLst>
                              <p:cond delay="0"/>
                            </p:stCondLst>
                            <p:childTnLst>
                              <p:par>
                                <p:cTn id="4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freeze">
                      <p:stCondLst>
                        <p:cond delay="indefinite"/>
                      </p:stCondLst>
                      <p:childTnLst>
                        <p:par>
                          <p:cTn id="52" fill="freeze">
                            <p:stCondLst>
                              <p:cond delay="0"/>
                            </p:stCondLst>
                            <p:childTnLst>
                              <p:par>
                                <p:cTn id="5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freeze">
                      <p:stCondLst>
                        <p:cond delay="indefinite"/>
                      </p:stCondLst>
                      <p:childTnLst>
                        <p:par>
                          <p:cTn id="56" fill="freeze">
                            <p:stCondLst>
                              <p:cond delay="0"/>
                            </p:stCondLst>
                            <p:childTnLst>
                              <p:par>
                                <p:cTn id="57" nodeType="clickEffect" fill="hold" presetClass="entr" presetID="9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 additive="repl">
                                        <p:cTn id="59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freeze">
                      <p:stCondLst>
                        <p:cond delay="indefinite"/>
                      </p:stCondLst>
                      <p:childTnLst>
                        <p:par>
                          <p:cTn id="61" fill="freeze">
                            <p:stCondLst>
                              <p:cond delay="0"/>
                            </p:stCondLst>
                            <p:childTnLst>
                              <p:par>
                                <p:cTn id="62" nodeType="clickEffect" fill="hold" presetClass="entr" presetID="6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circle(in)" transition="out">
                                      <p:cBhvr additive="repl">
                                        <p:cTn id="64" dur="2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TextShape 1"/>
          <p:cNvSpPr txBox="1"/>
          <p:nvPr/>
        </p:nvSpPr>
        <p:spPr>
          <a:xfrm>
            <a:off x="504000" y="3600"/>
            <a:ext cx="9072000" cy="136152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lang="de-DE" sz="3570">
                <a:latin typeface="Arial"/>
              </a:rPr>
              <a:t>Our Idea:  DPA + WW + DPI</a:t>
            </a:r>
            <a:r>
              <a:rPr lang="de-DE" sz="3570">
                <a:latin typeface="Arial"/>
              </a:rPr>
              <a:t>
</a:t>
            </a:r>
            <a:r>
              <a:rPr lang="de-DE" sz="2400">
                <a:latin typeface="Arial"/>
              </a:rPr>
              <a:t>Dynamic Port Assignment + Windowed Whitelisting </a:t>
            </a:r>
            <a:r>
              <a:rPr lang="de-DE" sz="2400">
                <a:latin typeface="Arial"/>
              </a:rPr>
              <a:t>
</a:t>
            </a:r>
            <a:r>
              <a:rPr lang="de-DE" sz="3600">
                <a:latin typeface="Arial"/>
              </a:rPr>
              <a:t>+ Deep Packet Inspection</a:t>
            </a:r>
            <a:endParaRPr/>
          </a:p>
        </p:txBody>
      </p:sp>
      <p:sp>
        <p:nvSpPr>
          <p:cNvPr id="96" name="TextShape 2"/>
          <p:cNvSpPr txBox="1"/>
          <p:nvPr/>
        </p:nvSpPr>
        <p:spPr>
          <a:xfrm>
            <a:off x="504000" y="1368000"/>
            <a:ext cx="9072000" cy="3288240"/>
          </a:xfrm>
          <a:prstGeom prst="rect">
            <a:avLst/>
          </a:prstGeom>
        </p:spPr>
        <p:txBody>
          <a:bodyPr lIns="0" rIns="0" tIns="0" bIns="0"/>
          <a:p>
            <a:pPr>
              <a:buSzPct val="45000"/>
              <a:buFont typeface="StarSymbol"/>
              <a:buChar char=""/>
            </a:pPr>
            <a:r>
              <a:rPr lang="de-DE" sz="2600">
                <a:latin typeface="Arial"/>
              </a:rPr>
              <a:t>Segregate traffic for improved content filtering</a:t>
            </a:r>
            <a:endParaRPr/>
          </a:p>
          <a:p>
            <a:pPr lvl="1">
              <a:buSzPct val="45000"/>
              <a:buFont typeface="StarSymbol"/>
              <a:buChar char=""/>
            </a:pPr>
            <a:r>
              <a:rPr lang="de-DE" sz="2279">
                <a:latin typeface="Arial"/>
              </a:rPr>
              <a:t>More rules</a:t>
            </a:r>
            <a:endParaRPr/>
          </a:p>
          <a:p>
            <a:pPr lvl="1">
              <a:buSzPct val="45000"/>
              <a:buFont typeface="StarSymbol"/>
              <a:buChar char=""/>
            </a:pPr>
            <a:r>
              <a:rPr lang="de-DE" sz="2279">
                <a:latin typeface="Arial"/>
              </a:rPr>
              <a:t>More specific rules</a:t>
            </a:r>
            <a:endParaRPr/>
          </a:p>
          <a:p>
            <a:pPr lvl="1">
              <a:buSzPct val="45000"/>
              <a:buFont typeface="StarSymbol"/>
              <a:buChar char=""/>
            </a:pPr>
            <a:r>
              <a:rPr lang="de-DE" sz="2279">
                <a:latin typeface="Arial"/>
              </a:rPr>
              <a:t>More kinds of rules</a:t>
            </a:r>
            <a:endParaRPr/>
          </a:p>
        </p:txBody>
      </p:sp>
      <p:pic>
        <p:nvPicPr>
          <p:cNvPr id="97" name="" descr=""/>
          <p:cNvPicPr/>
          <p:nvPr/>
        </p:nvPicPr>
        <p:blipFill>
          <a:blip r:embed="rId1"/>
          <a:stretch>
            <a:fillRect/>
          </a:stretch>
        </p:blipFill>
        <p:spPr>
          <a:xfrm>
            <a:off x="6944760" y="2235600"/>
            <a:ext cx="2382120" cy="1787760"/>
          </a:xfrm>
          <a:prstGeom prst="rect">
            <a:avLst/>
          </a:prstGeom>
          <a:ln>
            <a:noFill/>
          </a:ln>
        </p:spPr>
      </p:pic>
      <p:sp>
        <p:nvSpPr>
          <p:cNvPr id="98" name="TextShape 3"/>
          <p:cNvSpPr txBox="1"/>
          <p:nvPr/>
        </p:nvSpPr>
        <p:spPr>
          <a:xfrm>
            <a:off x="7589520" y="3657600"/>
            <a:ext cx="2288520" cy="346320"/>
          </a:xfrm>
          <a:prstGeom prst="rect">
            <a:avLst/>
          </a:prstGeom>
        </p:spPr>
        <p:txBody>
          <a:bodyPr lIns="90000" rIns="90000" tIns="45000" bIns="45000"/>
          <a:p>
            <a:r>
              <a:rPr lang="de-DE">
                <a:latin typeface="Arial"/>
              </a:rPr>
              <a:t>HTTPS/CGI on 2433</a:t>
            </a:r>
            <a:endParaRPr/>
          </a:p>
        </p:txBody>
      </p:sp>
      <p:sp>
        <p:nvSpPr>
          <p:cNvPr id="99" name="TextShape 4"/>
          <p:cNvSpPr txBox="1"/>
          <p:nvPr/>
        </p:nvSpPr>
        <p:spPr>
          <a:xfrm>
            <a:off x="4014720" y="3677040"/>
            <a:ext cx="2969640" cy="1114200"/>
          </a:xfrm>
          <a:prstGeom prst="rect">
            <a:avLst/>
          </a:prstGeom>
        </p:spPr>
        <p:txBody>
          <a:bodyPr lIns="90000" rIns="90000" tIns="45000" bIns="45000"/>
          <a:p>
            <a:r>
              <a:rPr lang="de-DE">
                <a:latin typeface="Arial"/>
              </a:rPr>
              <a:t>25917 for 13.2.3.14 59min</a:t>
            </a:r>
            <a:endParaRPr/>
          </a:p>
          <a:p>
            <a:r>
              <a:rPr lang="de-DE">
                <a:latin typeface="Arial"/>
              </a:rPr>
              <a:t>	</a:t>
            </a:r>
            <a:r>
              <a:rPr b="1" i="1" lang="de-DE">
                <a:latin typeface="Arial"/>
              </a:rPr>
              <a:t>/^[\w\s_]*$/ || ...</a:t>
            </a:r>
            <a:endParaRPr/>
          </a:p>
          <a:p>
            <a:r>
              <a:rPr lang="de-DE">
                <a:latin typeface="Arial"/>
              </a:rPr>
              <a:t>25999 for 31.4.159.2 40min</a:t>
            </a:r>
            <a:endParaRPr/>
          </a:p>
          <a:p>
            <a:r>
              <a:rPr lang="de-DE">
                <a:latin typeface="Arial"/>
              </a:rPr>
              <a:t>	</a:t>
            </a:r>
            <a:r>
              <a:rPr b="1" i="1" lang="de-DE">
                <a:latin typeface="Arial"/>
              </a:rPr>
              <a:t>/^[^\x00]*$/</a:t>
            </a:r>
            <a:endParaRPr/>
          </a:p>
        </p:txBody>
      </p:sp>
      <p:sp>
        <p:nvSpPr>
          <p:cNvPr id="100" name="Line 5"/>
          <p:cNvSpPr/>
          <p:nvPr/>
        </p:nvSpPr>
        <p:spPr>
          <a:xfrm>
            <a:off x="6404760" y="3200400"/>
            <a:ext cx="540000" cy="0"/>
          </a:xfrm>
          <a:prstGeom prst="line">
            <a:avLst/>
          </a:prstGeom>
          <a:ln>
            <a:solidFill>
              <a:srgbClr val="000000"/>
            </a:solidFill>
            <a:tailEnd len="med" type="triangle" w="med"/>
          </a:ln>
        </p:spPr>
      </p:sp>
      <p:pic>
        <p:nvPicPr>
          <p:cNvPr id="101" name="" descr=""/>
          <p:cNvPicPr/>
          <p:nvPr/>
        </p:nvPicPr>
        <p:blipFill>
          <a:blip r:embed="rId2"/>
          <a:stretch>
            <a:fillRect/>
          </a:stretch>
        </p:blipFill>
        <p:spPr>
          <a:xfrm>
            <a:off x="302760" y="3209400"/>
            <a:ext cx="1434600" cy="1088280"/>
          </a:xfrm>
          <a:prstGeom prst="rect">
            <a:avLst/>
          </a:prstGeom>
          <a:ln>
            <a:noFill/>
          </a:ln>
        </p:spPr>
      </p:pic>
      <p:sp>
        <p:nvSpPr>
          <p:cNvPr id="102" name="TextShape 6"/>
          <p:cNvSpPr txBox="1"/>
          <p:nvPr/>
        </p:nvSpPr>
        <p:spPr>
          <a:xfrm>
            <a:off x="182880" y="4389120"/>
            <a:ext cx="1131840" cy="346320"/>
          </a:xfrm>
          <a:prstGeom prst="rect">
            <a:avLst/>
          </a:prstGeom>
        </p:spPr>
        <p:txBody>
          <a:bodyPr lIns="90000" rIns="90000" tIns="45000" bIns="45000"/>
          <a:p>
            <a:r>
              <a:rPr lang="de-DE">
                <a:latin typeface="Arial"/>
              </a:rPr>
              <a:t>13.2.3.14</a:t>
            </a:r>
            <a:endParaRPr/>
          </a:p>
        </p:txBody>
      </p:sp>
      <p:sp>
        <p:nvSpPr>
          <p:cNvPr id="103" name="Line 7"/>
          <p:cNvSpPr/>
          <p:nvPr/>
        </p:nvSpPr>
        <p:spPr>
          <a:xfrm flipV="1">
            <a:off x="1280160" y="3291840"/>
            <a:ext cx="3383280" cy="182880"/>
          </a:xfrm>
          <a:prstGeom prst="line">
            <a:avLst/>
          </a:prstGeom>
          <a:ln>
            <a:solidFill>
              <a:srgbClr val="000000"/>
            </a:solidFill>
            <a:tailEnd len="med" type="triangle" w="med"/>
          </a:ln>
        </p:spPr>
      </p:sp>
      <p:pic>
        <p:nvPicPr>
          <p:cNvPr id="104" name="" descr=""/>
          <p:cNvPicPr/>
          <p:nvPr/>
        </p:nvPicPr>
        <p:blipFill>
          <a:blip r:embed="rId3"/>
          <a:stretch>
            <a:fillRect/>
          </a:stretch>
        </p:blipFill>
        <p:spPr>
          <a:xfrm>
            <a:off x="2286000" y="4297680"/>
            <a:ext cx="1434600" cy="1088280"/>
          </a:xfrm>
          <a:prstGeom prst="rect">
            <a:avLst/>
          </a:prstGeom>
          <a:ln>
            <a:noFill/>
          </a:ln>
        </p:spPr>
      </p:pic>
      <p:sp>
        <p:nvSpPr>
          <p:cNvPr id="105" name="Line 8"/>
          <p:cNvSpPr/>
          <p:nvPr/>
        </p:nvSpPr>
        <p:spPr>
          <a:xfrm flipV="1">
            <a:off x="3017520" y="3383280"/>
            <a:ext cx="1645920" cy="914400"/>
          </a:xfrm>
          <a:prstGeom prst="line">
            <a:avLst/>
          </a:prstGeom>
          <a:ln>
            <a:solidFill>
              <a:srgbClr val="000000"/>
            </a:solidFill>
            <a:tailEnd len="med" type="triangle" w="med"/>
          </a:ln>
        </p:spPr>
      </p:sp>
      <p:sp>
        <p:nvSpPr>
          <p:cNvPr id="106" name="TextShape 9"/>
          <p:cNvSpPr txBox="1"/>
          <p:nvPr/>
        </p:nvSpPr>
        <p:spPr>
          <a:xfrm>
            <a:off x="1463040" y="5231520"/>
            <a:ext cx="1258200" cy="346320"/>
          </a:xfrm>
          <a:prstGeom prst="rect">
            <a:avLst/>
          </a:prstGeom>
        </p:spPr>
        <p:txBody>
          <a:bodyPr lIns="90000" rIns="90000" tIns="45000" bIns="45000"/>
          <a:p>
            <a:r>
              <a:rPr lang="de-DE">
                <a:latin typeface="Arial"/>
              </a:rPr>
              <a:t>31.4.159.2</a:t>
            </a:r>
            <a:endParaRPr/>
          </a:p>
        </p:txBody>
      </p:sp>
      <p:pic>
        <p:nvPicPr>
          <p:cNvPr id="107" name="" descr=""/>
          <p:cNvPicPr/>
          <p:nvPr/>
        </p:nvPicPr>
        <p:blipFill>
          <a:blip r:embed="rId4"/>
          <a:stretch>
            <a:fillRect/>
          </a:stretch>
        </p:blipFill>
        <p:spPr>
          <a:xfrm>
            <a:off x="4775400" y="2878560"/>
            <a:ext cx="1442520" cy="687600"/>
          </a:xfrm>
          <a:prstGeom prst="rect">
            <a:avLst/>
          </a:prstGeom>
          <a:ln>
            <a:noFill/>
          </a:ln>
        </p:spPr>
      </p:pic>
      <p:sp>
        <p:nvSpPr>
          <p:cNvPr id="108" name="Line 10"/>
          <p:cNvSpPr/>
          <p:nvPr/>
        </p:nvSpPr>
        <p:spPr>
          <a:xfrm>
            <a:off x="6309360" y="3200400"/>
            <a:ext cx="635400" cy="0"/>
          </a:xfrm>
          <a:prstGeom prst="line">
            <a:avLst/>
          </a:prstGeom>
          <a:ln>
            <a:solidFill>
              <a:srgbClr val="000000"/>
            </a:solidFill>
            <a:tailEnd len="med" type="triangle" w="med"/>
          </a:ln>
        </p:spPr>
      </p:sp>
      <p:sp>
        <p:nvSpPr>
          <p:cNvPr id="109" name="TextShape 11"/>
          <p:cNvSpPr txBox="1"/>
          <p:nvPr/>
        </p:nvSpPr>
        <p:spPr>
          <a:xfrm>
            <a:off x="4045680" y="2560320"/>
            <a:ext cx="1282680" cy="346320"/>
          </a:xfrm>
          <a:prstGeom prst="rect">
            <a:avLst/>
          </a:prstGeom>
        </p:spPr>
        <p:txBody>
          <a:bodyPr lIns="90000" rIns="90000" tIns="45000" bIns="45000"/>
          <a:p>
            <a:r>
              <a:rPr lang="de-DE">
                <a:latin typeface="Arial"/>
              </a:rPr>
              <a:t>23 deny all</a:t>
            </a:r>
            <a:endParaRPr/>
          </a:p>
        </p:txBody>
      </p:sp>
    </p:spTree>
  </p:cSld>
  <p:timing>
    <p:tnLst>
      <p:par>
        <p:cTn id="65" dur="indefinite" restart="never" nodeType="tmRoot">
          <p:childTnLst>
            <p:seq>
              <p:cTn id="6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TextShape 1"/>
          <p:cNvSpPr txBox="1"/>
          <p:nvPr/>
        </p:nvSpPr>
        <p:spPr>
          <a:xfrm>
            <a:off x="504000" y="216000"/>
            <a:ext cx="9072000" cy="93600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lang="de-DE" sz="3570">
                <a:latin typeface="Arial"/>
              </a:rPr>
              <a:t>More Advantages</a:t>
            </a:r>
            <a:endParaRPr/>
          </a:p>
        </p:txBody>
      </p:sp>
      <p:sp>
        <p:nvSpPr>
          <p:cNvPr id="111" name="TextShape 2"/>
          <p:cNvSpPr txBox="1"/>
          <p:nvPr/>
        </p:nvSpPr>
        <p:spPr>
          <a:xfrm>
            <a:off x="504000" y="1368000"/>
            <a:ext cx="9072000" cy="3288240"/>
          </a:xfrm>
          <a:prstGeom prst="rect">
            <a:avLst/>
          </a:prstGeom>
        </p:spPr>
        <p:txBody>
          <a:bodyPr lIns="0" rIns="0" tIns="0" bIns="0"/>
          <a:p>
            <a:pPr>
              <a:buSzPct val="45000"/>
              <a:buFont typeface="StarSymbol"/>
              <a:buChar char=""/>
            </a:pPr>
            <a:r>
              <a:rPr lang="de-DE" sz="2600">
                <a:latin typeface="Arial"/>
              </a:rPr>
              <a:t>Anomaly detection at I/O</a:t>
            </a:r>
            <a:endParaRPr/>
          </a:p>
          <a:p>
            <a:pPr lvl="1">
              <a:buSzPct val="45000"/>
              <a:buFont typeface="StarSymbol"/>
              <a:buChar char=""/>
            </a:pPr>
            <a:r>
              <a:rPr lang="de-DE" sz="2279">
                <a:latin typeface="Arial"/>
              </a:rPr>
              <a:t>Mitigate injection threats</a:t>
            </a:r>
            <a:endParaRPr/>
          </a:p>
          <a:p>
            <a:pPr lvl="2">
              <a:buSzPct val="75000"/>
              <a:buFont typeface="StarSymbol"/>
              <a:buChar char=""/>
            </a:pPr>
            <a:r>
              <a:rPr lang="de-DE" sz="1950">
                <a:latin typeface="Arial"/>
              </a:rPr>
              <a:t>e.g., reject special characters, buffer overruns</a:t>
            </a:r>
            <a:endParaRPr/>
          </a:p>
          <a:p>
            <a:pPr lvl="1">
              <a:buSzPct val="45000"/>
              <a:buFont typeface="StarSymbol"/>
              <a:buChar char=""/>
            </a:pPr>
            <a:r>
              <a:rPr lang="de-DE" sz="2279">
                <a:latin typeface="Arial"/>
              </a:rPr>
              <a:t>Limit data loss</a:t>
            </a:r>
            <a:endParaRPr/>
          </a:p>
          <a:p>
            <a:pPr lvl="2">
              <a:buSzPct val="75000"/>
              <a:buFont typeface="StarSymbol"/>
              <a:buChar char=""/>
            </a:pPr>
            <a:r>
              <a:rPr lang="de-DE" sz="1950">
                <a:latin typeface="Arial"/>
              </a:rPr>
              <a:t>e.g., reject sql injection and probing</a:t>
            </a:r>
            <a:endParaRPr/>
          </a:p>
          <a:p>
            <a:pPr lvl="2">
              <a:buSzPct val="75000"/>
              <a:buFont typeface="StarSymbol"/>
              <a:buChar char=""/>
            </a:pPr>
            <a:r>
              <a:rPr lang="de-DE" sz="1950">
                <a:latin typeface="Arial"/>
              </a:rPr>
              <a:t>e.g., stop large data transfers byIP-byService-byTime</a:t>
            </a:r>
            <a:endParaRPr/>
          </a:p>
          <a:p>
            <a:pPr lvl="2">
              <a:buSzPct val="75000"/>
              <a:buFont typeface="StarSymbol"/>
              <a:buChar char=""/>
            </a:pPr>
            <a:r>
              <a:rPr lang="de-DE" sz="1950">
                <a:latin typeface="Arial"/>
              </a:rPr>
              <a:t>May help against rootkit and backdoor attacks, or rogue sysadmins</a:t>
            </a:r>
            <a:endParaRPr/>
          </a:p>
          <a:p>
            <a:pPr lvl="1">
              <a:buSzPct val="45000"/>
              <a:buFont typeface="StarSymbol"/>
              <a:buChar char=""/>
            </a:pPr>
            <a:r>
              <a:rPr lang="de-DE" sz="2279">
                <a:latin typeface="Arial"/>
              </a:rPr>
              <a:t>… </a:t>
            </a:r>
            <a:r>
              <a:rPr lang="de-DE" sz="2279">
                <a:latin typeface="Arial"/>
              </a:rPr>
              <a:t>and more … (DFP paper)</a:t>
            </a:r>
            <a:endParaRPr/>
          </a:p>
          <a:p>
            <a:pPr>
              <a:buSzPct val="45000"/>
              <a:buFont typeface="StarSymbol"/>
              <a:buChar char=""/>
            </a:pPr>
            <a:r>
              <a:rPr lang="de-DE" sz="2600">
                <a:latin typeface="Arial"/>
              </a:rPr>
              <a:t>Can separate dynamic web content at each dialogue stage</a:t>
            </a:r>
            <a:endParaRPr/>
          </a:p>
          <a:p>
            <a:pPr lvl="1">
              <a:buSzPct val="45000"/>
              <a:buFont typeface="StarSymbol"/>
              <a:buChar char=""/>
            </a:pPr>
            <a:r>
              <a:rPr lang="de-DE" sz="2279">
                <a:latin typeface="Arial"/>
              </a:rPr>
              <a:t>Reduce probing of scripts at firewall</a:t>
            </a:r>
            <a:endParaRPr/>
          </a:p>
          <a:p>
            <a:pPr lvl="2">
              <a:buSzPct val="75000"/>
              <a:buFont typeface="StarSymbol"/>
              <a:buChar char=""/>
            </a:pPr>
            <a:r>
              <a:rPr lang="de-DE" sz="1950">
                <a:latin typeface="Arial"/>
              </a:rPr>
              <a:t>Reduce downstream traffic</a:t>
            </a:r>
            <a:endParaRPr/>
          </a:p>
          <a:p>
            <a:pPr lvl="2">
              <a:buSzPct val="75000"/>
              <a:buFont typeface="StarSymbol"/>
              <a:buChar char=""/>
            </a:pPr>
            <a:r>
              <a:rPr lang="de-DE" sz="1950">
                <a:latin typeface="Arial"/>
              </a:rPr>
              <a:t>External session control</a:t>
            </a:r>
            <a:endParaRPr/>
          </a:p>
        </p:txBody>
      </p:sp>
    </p:spTree>
  </p:cSld>
  <p:timing>
    <p:tnLst>
      <p:par>
        <p:cTn id="67" dur="indefinite" restart="never" nodeType="tmRoot">
          <p:childTnLst>
            <p:seq>
              <p:cTn id="6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TextShape 1"/>
          <p:cNvSpPr txBox="1"/>
          <p:nvPr/>
        </p:nvSpPr>
        <p:spPr>
          <a:xfrm>
            <a:off x="504000" y="216000"/>
            <a:ext cx="9072000" cy="93600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lang="de-DE" sz="3570">
                <a:latin typeface="Arial"/>
              </a:rPr>
              <a:t>Analogy</a:t>
            </a:r>
            <a:endParaRPr/>
          </a:p>
        </p:txBody>
      </p:sp>
      <p:sp>
        <p:nvSpPr>
          <p:cNvPr id="113" name="TextShape 2"/>
          <p:cNvSpPr txBox="1"/>
          <p:nvPr/>
        </p:nvSpPr>
        <p:spPr>
          <a:xfrm>
            <a:off x="504000" y="1368000"/>
            <a:ext cx="9072000" cy="3288240"/>
          </a:xfrm>
          <a:prstGeom prst="rect">
            <a:avLst/>
          </a:prstGeom>
        </p:spPr>
        <p:txBody>
          <a:bodyPr lIns="0" rIns="0" tIns="0" bIns="0"/>
          <a:p>
            <a:pPr>
              <a:buSzPct val="45000"/>
              <a:buFont typeface="StarSymbol"/>
              <a:buChar char=""/>
            </a:pPr>
            <a:r>
              <a:rPr lang="de-DE" sz="2600">
                <a:latin typeface="Arial"/>
              </a:rPr>
              <a:t>Should everyone use the same door / gate / room / line?</a:t>
            </a:r>
            <a:endParaRPr/>
          </a:p>
          <a:p>
            <a:pPr lvl="1">
              <a:buSzPct val="45000"/>
              <a:buFont typeface="StarSymbol"/>
              <a:buChar char=""/>
            </a:pPr>
            <a:r>
              <a:rPr lang="de-DE" sz="2279">
                <a:latin typeface="Arial"/>
              </a:rPr>
              <a:t>If not, should differentiation be based solely on protocol?</a:t>
            </a:r>
            <a:endParaRPr/>
          </a:p>
          <a:p>
            <a:pPr lvl="2">
              <a:buSzPct val="75000"/>
              <a:buFont typeface="StarSymbol"/>
              <a:buChar char=""/>
            </a:pPr>
            <a:r>
              <a:rPr lang="de-DE" sz="1950">
                <a:latin typeface="Arial"/>
              </a:rPr>
              <a:t>If they can share, then they should share!</a:t>
            </a:r>
            <a:endParaRPr/>
          </a:p>
          <a:p>
            <a:pPr lvl="1">
              <a:buSzPct val="45000"/>
              <a:buFont typeface="StarSymbol"/>
              <a:buChar char=""/>
            </a:pPr>
            <a:r>
              <a:rPr lang="de-DE" sz="2279">
                <a:latin typeface="Arial"/>
              </a:rPr>
              <a:t>Or should it be based on credentials?</a:t>
            </a:r>
            <a:endParaRPr/>
          </a:p>
          <a:p>
            <a:pPr lvl="2">
              <a:buSzPct val="75000"/>
              <a:buFont typeface="StarSymbol"/>
              <a:buChar char=""/>
            </a:pPr>
            <a:r>
              <a:rPr lang="de-DE" sz="1950">
                <a:latin typeface="Arial"/>
              </a:rPr>
              <a:t>could it be as specific as connection?</a:t>
            </a:r>
            <a:endParaRPr/>
          </a:p>
          <a:p>
            <a:pPr lvl="1">
              <a:buSzPct val="45000"/>
              <a:buFont typeface="StarSymbol"/>
              <a:buChar char=""/>
            </a:pPr>
            <a:endParaRPr/>
          </a:p>
        </p:txBody>
      </p:sp>
      <p:pic>
        <p:nvPicPr>
          <p:cNvPr id="114" name="" descr=""/>
          <p:cNvPicPr/>
          <p:nvPr/>
        </p:nvPicPr>
        <p:blipFill>
          <a:blip r:embed="rId1"/>
          <a:stretch>
            <a:fillRect/>
          </a:stretch>
        </p:blipFill>
        <p:spPr>
          <a:xfrm>
            <a:off x="2900160" y="3579840"/>
            <a:ext cx="1932480" cy="1449360"/>
          </a:xfrm>
          <a:prstGeom prst="rect">
            <a:avLst/>
          </a:prstGeom>
          <a:ln>
            <a:noFill/>
          </a:ln>
        </p:spPr>
      </p:pic>
      <p:pic>
        <p:nvPicPr>
          <p:cNvPr id="115" name="" descr=""/>
          <p:cNvPicPr/>
          <p:nvPr/>
        </p:nvPicPr>
        <p:blipFill>
          <a:blip r:embed="rId2"/>
          <a:stretch>
            <a:fillRect/>
          </a:stretch>
        </p:blipFill>
        <p:spPr>
          <a:xfrm>
            <a:off x="5051520" y="3610080"/>
            <a:ext cx="2057040" cy="1510560"/>
          </a:xfrm>
          <a:prstGeom prst="rect">
            <a:avLst/>
          </a:prstGeom>
          <a:ln>
            <a:noFill/>
          </a:ln>
        </p:spPr>
      </p:pic>
      <p:pic>
        <p:nvPicPr>
          <p:cNvPr id="116" name="" descr=""/>
          <p:cNvPicPr/>
          <p:nvPr/>
        </p:nvPicPr>
        <p:blipFill>
          <a:blip r:embed="rId3"/>
          <a:stretch>
            <a:fillRect/>
          </a:stretch>
        </p:blipFill>
        <p:spPr>
          <a:xfrm>
            <a:off x="7327440" y="3627360"/>
            <a:ext cx="2240640" cy="1493280"/>
          </a:xfrm>
          <a:prstGeom prst="rect">
            <a:avLst/>
          </a:prstGeom>
          <a:ln>
            <a:noFill/>
          </a:ln>
        </p:spPr>
      </p:pic>
      <p:pic>
        <p:nvPicPr>
          <p:cNvPr id="117" name="" descr=""/>
          <p:cNvPicPr/>
          <p:nvPr/>
        </p:nvPicPr>
        <p:blipFill>
          <a:blip r:embed="rId4"/>
          <a:stretch>
            <a:fillRect/>
          </a:stretch>
        </p:blipFill>
        <p:spPr>
          <a:xfrm>
            <a:off x="717840" y="3566160"/>
            <a:ext cx="1950480" cy="14630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69" dur="indefinite" restart="never" nodeType="tmRoot">
          <p:childTnLst>
            <p:seq>
              <p:cTn id="7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TextShape 1"/>
          <p:cNvSpPr txBox="1"/>
          <p:nvPr/>
        </p:nvSpPr>
        <p:spPr>
          <a:xfrm>
            <a:off x="504000" y="216000"/>
            <a:ext cx="9072000" cy="93600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lang="de-DE" sz="3570">
                <a:latin typeface="Arial"/>
              </a:rPr>
              <a:t>Actual Motivation</a:t>
            </a:r>
            <a:endParaRPr/>
          </a:p>
        </p:txBody>
      </p:sp>
      <p:sp>
        <p:nvSpPr>
          <p:cNvPr id="119" name="TextShape 2"/>
          <p:cNvSpPr txBox="1"/>
          <p:nvPr/>
        </p:nvSpPr>
        <p:spPr>
          <a:xfrm>
            <a:off x="504000" y="1368000"/>
            <a:ext cx="9072000" cy="3288240"/>
          </a:xfrm>
          <a:prstGeom prst="rect">
            <a:avLst/>
          </a:prstGeom>
        </p:spPr>
        <p:txBody>
          <a:bodyPr lIns="0" rIns="0" tIns="0" bIns="0"/>
          <a:p>
            <a:pPr>
              <a:buSzPct val="45000"/>
              <a:buFont typeface="StarSymbol"/>
              <a:buChar char=""/>
            </a:pPr>
            <a:r>
              <a:rPr lang="de-DE" sz="2600">
                <a:latin typeface="Arial"/>
              </a:rPr>
              <a:t>St. Louis private places</a:t>
            </a:r>
            <a:endParaRPr/>
          </a:p>
          <a:p>
            <a:pPr lvl="1">
              <a:buSzPct val="45000"/>
              <a:buFont typeface="StarSymbol"/>
              <a:buChar char=""/>
            </a:pPr>
            <a:r>
              <a:rPr lang="de-DE" sz="2279">
                <a:latin typeface="Arial"/>
              </a:rPr>
              <a:t>Locked gate schedule</a:t>
            </a:r>
            <a:endParaRPr/>
          </a:p>
          <a:p>
            <a:pPr lvl="1">
              <a:buSzPct val="45000"/>
              <a:buFont typeface="StarSymbol"/>
              <a:buChar char=""/>
            </a:pPr>
            <a:r>
              <a:rPr lang="de-DE" sz="2279">
                <a:latin typeface="Arial"/>
              </a:rPr>
              <a:t>Pattern known to residents</a:t>
            </a:r>
            <a:endParaRPr/>
          </a:p>
          <a:p>
            <a:pPr>
              <a:buSzPct val="45000"/>
              <a:buFont typeface="StarSymbol"/>
              <a:buChar char=""/>
            </a:pPr>
            <a:r>
              <a:rPr lang="de-DE" sz="2600">
                <a:latin typeface="Arial"/>
              </a:rPr>
              <a:t>McDonald's drive through windows</a:t>
            </a:r>
            <a:endParaRPr/>
          </a:p>
          <a:p>
            <a:pPr>
              <a:buSzPct val="45000"/>
              <a:buFont typeface="StarSymbol"/>
              <a:buChar char=""/>
            </a:pPr>
            <a:r>
              <a:rPr lang="de-DE" sz="2600">
                <a:latin typeface="Arial"/>
              </a:rPr>
              <a:t>Doctor's office examination rooms</a:t>
            </a:r>
            <a:endParaRPr/>
          </a:p>
          <a:p>
            <a:pPr lvl="1">
              <a:buSzPct val="45000"/>
              <a:buFont typeface="StarSymbol"/>
              <a:buChar char=""/>
            </a:pPr>
            <a:r>
              <a:rPr lang="de-DE" sz="2279">
                <a:latin typeface="Arial"/>
              </a:rPr>
              <a:t>All downstream interactions are expected</a:t>
            </a:r>
            <a:endParaRPr/>
          </a:p>
          <a:p>
            <a:pPr lvl="1">
              <a:buSzPct val="45000"/>
              <a:buFont typeface="StarSymbol"/>
              <a:buChar char=""/>
            </a:pPr>
            <a:r>
              <a:rPr lang="de-DE" sz="2279">
                <a:latin typeface="Arial"/>
              </a:rPr>
              <a:t>Literally, windowed whitelisting </a:t>
            </a:r>
            <a:endParaRPr/>
          </a:p>
        </p:txBody>
      </p:sp>
      <p:pic>
        <p:nvPicPr>
          <p:cNvPr id="120" name="" descr=""/>
          <p:cNvPicPr/>
          <p:nvPr/>
        </p:nvPicPr>
        <p:blipFill>
          <a:blip r:embed="rId1"/>
          <a:stretch>
            <a:fillRect/>
          </a:stretch>
        </p:blipFill>
        <p:spPr>
          <a:xfrm>
            <a:off x="5148000" y="1134720"/>
            <a:ext cx="2715840" cy="1517040"/>
          </a:xfrm>
          <a:prstGeom prst="rect">
            <a:avLst/>
          </a:prstGeom>
          <a:ln>
            <a:noFill/>
          </a:ln>
        </p:spPr>
      </p:pic>
      <p:pic>
        <p:nvPicPr>
          <p:cNvPr id="121" name="" descr=""/>
          <p:cNvPicPr/>
          <p:nvPr/>
        </p:nvPicPr>
        <p:blipFill>
          <a:blip r:embed="rId2"/>
          <a:stretch>
            <a:fillRect/>
          </a:stretch>
        </p:blipFill>
        <p:spPr>
          <a:xfrm>
            <a:off x="7964640" y="1152000"/>
            <a:ext cx="1946880" cy="1854000"/>
          </a:xfrm>
          <a:prstGeom prst="rect">
            <a:avLst/>
          </a:prstGeom>
          <a:ln>
            <a:noFill/>
          </a:ln>
        </p:spPr>
      </p:pic>
      <p:pic>
        <p:nvPicPr>
          <p:cNvPr id="122" name="" descr=""/>
          <p:cNvPicPr/>
          <p:nvPr/>
        </p:nvPicPr>
        <p:blipFill>
          <a:blip r:embed="rId3"/>
          <a:stretch>
            <a:fillRect/>
          </a:stretch>
        </p:blipFill>
        <p:spPr>
          <a:xfrm>
            <a:off x="7380720" y="3108960"/>
            <a:ext cx="2539800" cy="1303560"/>
          </a:xfrm>
          <a:prstGeom prst="rect">
            <a:avLst/>
          </a:prstGeom>
          <a:ln>
            <a:noFill/>
          </a:ln>
        </p:spPr>
      </p:pic>
      <p:pic>
        <p:nvPicPr>
          <p:cNvPr id="123" name="" descr=""/>
          <p:cNvPicPr/>
          <p:nvPr/>
        </p:nvPicPr>
        <p:blipFill>
          <a:blip r:embed="rId4"/>
          <a:stretch>
            <a:fillRect/>
          </a:stretch>
        </p:blipFill>
        <p:spPr>
          <a:xfrm>
            <a:off x="914400" y="91440"/>
            <a:ext cx="8466480" cy="538452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71" dur="indefinite" restart="never" nodeType="tmRoot">
          <p:childTnLst>
            <p:seq>
              <p:cTn id="72" nodeType="mainSeq">
                <p:childTnLst>
                  <p:par>
                    <p:cTn id="73" fill="freeze">
                      <p:stCondLst>
                        <p:cond delay="indefinite"/>
                      </p:stCondLst>
                      <p:childTnLst>
                        <p:par>
                          <p:cTn id="74" fill="freeze">
                            <p:stCondLst>
                              <p:cond delay="0"/>
                            </p:stCondLst>
                            <p:childTnLst>
                              <p:par>
                                <p:cTn id="75" nodeType="clickEffect" fill="hold" presetClass="entr" presetID="14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randombar(horizontal)" transition="in">
                                      <p:cBhvr additive="repl">
                                        <p:cTn id="77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extShape 1"/>
          <p:cNvSpPr txBox="1"/>
          <p:nvPr/>
        </p:nvSpPr>
        <p:spPr>
          <a:xfrm>
            <a:off x="504000" y="216000"/>
            <a:ext cx="9072000" cy="93600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lang="de-DE" sz="3570">
                <a:latin typeface="Arial"/>
              </a:rPr>
              <a:t>How to Protect a Server</a:t>
            </a:r>
            <a:endParaRPr/>
          </a:p>
        </p:txBody>
      </p:sp>
      <p:sp>
        <p:nvSpPr>
          <p:cNvPr id="44" name="TextShape 2"/>
          <p:cNvSpPr txBox="1"/>
          <p:nvPr/>
        </p:nvSpPr>
        <p:spPr>
          <a:xfrm>
            <a:off x="504000" y="1368000"/>
            <a:ext cx="9072000" cy="3288240"/>
          </a:xfrm>
          <a:prstGeom prst="rect">
            <a:avLst/>
          </a:prstGeom>
        </p:spPr>
        <p:txBody>
          <a:bodyPr lIns="0" rIns="0" tIns="0" bIns="0"/>
          <a:p>
            <a:pPr>
              <a:buSzPct val="45000"/>
              <a:buFont typeface="StarSymbol"/>
              <a:buChar char=""/>
            </a:pPr>
            <a:r>
              <a:rPr lang="de-DE" sz="2600">
                <a:latin typeface="Arial"/>
              </a:rPr>
              <a:t>Limit Accounts</a:t>
            </a:r>
            <a:endParaRPr/>
          </a:p>
          <a:p>
            <a:pPr lvl="1">
              <a:buSzPct val="45000"/>
              <a:buFont typeface="StarSymbol"/>
              <a:buChar char=""/>
            </a:pPr>
            <a:r>
              <a:rPr lang="de-DE" sz="2279">
                <a:latin typeface="Arial"/>
              </a:rPr>
              <a:t>Know privileged users</a:t>
            </a:r>
            <a:endParaRPr/>
          </a:p>
          <a:p>
            <a:pPr lvl="1">
              <a:buSzPct val="45000"/>
              <a:buFont typeface="StarSymbol"/>
              <a:buChar char=""/>
            </a:pPr>
            <a:r>
              <a:rPr lang="de-DE" sz="2279">
                <a:latin typeface="Arial"/>
              </a:rPr>
              <a:t>Know pattern of connections</a:t>
            </a:r>
            <a:endParaRPr/>
          </a:p>
          <a:p>
            <a:pPr>
              <a:buSzPct val="45000"/>
              <a:buFont typeface="StarSymbol"/>
              <a:buChar char=""/>
            </a:pPr>
            <a:r>
              <a:rPr lang="de-DE" sz="2600">
                <a:latin typeface="Arial"/>
              </a:rPr>
              <a:t>Log Activity</a:t>
            </a:r>
            <a:endParaRPr/>
          </a:p>
          <a:p>
            <a:pPr>
              <a:buSzPct val="45000"/>
              <a:buFont typeface="StarSymbol"/>
              <a:buChar char=""/>
            </a:pPr>
            <a:r>
              <a:rPr lang="de-DE" sz="2600">
                <a:latin typeface="Arial"/>
              </a:rPr>
              <a:t>Reduce Services </a:t>
            </a:r>
            <a:endParaRPr/>
          </a:p>
          <a:p>
            <a:pPr lvl="1">
              <a:buSzPct val="45000"/>
              <a:buFont typeface="StarSymbol"/>
              <a:buChar char=""/>
            </a:pPr>
            <a:r>
              <a:rPr lang="de-DE" sz="2279">
                <a:latin typeface="Arial"/>
              </a:rPr>
              <a:t>close services-@-ports</a:t>
            </a:r>
            <a:endParaRPr/>
          </a:p>
          <a:p>
            <a:pPr>
              <a:buSzPct val="45000"/>
              <a:buFont typeface="StarSymbol"/>
              <a:buChar char=""/>
            </a:pPr>
            <a:r>
              <a:rPr lang="de-DE" sz="2600">
                <a:latin typeface="Arial"/>
              </a:rPr>
              <a:t>Add Firewall Rules </a:t>
            </a:r>
            <a:endParaRPr/>
          </a:p>
          <a:p>
            <a:pPr lvl="1">
              <a:buSzPct val="45000"/>
              <a:buFont typeface="StarSymbol"/>
              <a:buChar char=""/>
            </a:pPr>
            <a:r>
              <a:rPr lang="de-DE" sz="2279">
                <a:latin typeface="Arial"/>
              </a:rPr>
              <a:t>filter IP addresses-X-services-@-ports</a:t>
            </a:r>
            <a:endParaRPr/>
          </a:p>
          <a:p>
            <a:pPr>
              <a:buSzPct val="45000"/>
              <a:buFont typeface="StarSymbol"/>
              <a:buChar char=""/>
            </a:pPr>
            <a:r>
              <a:rPr lang="de-DE" sz="2600">
                <a:latin typeface="Arial"/>
              </a:rPr>
              <a:t>Punt</a:t>
            </a:r>
            <a:endParaRPr/>
          </a:p>
          <a:p>
            <a:pPr lvl="1">
              <a:buSzPct val="45000"/>
              <a:buFont typeface="StarSymbol"/>
              <a:buChar char=""/>
            </a:pPr>
            <a:r>
              <a:rPr lang="de-DE" sz="2279">
                <a:latin typeface="Arial"/>
              </a:rPr>
              <a:t>Move to the cloud and make it someone else's problem</a:t>
            </a:r>
            <a:endParaRPr/>
          </a:p>
          <a:p>
            <a:pPr>
              <a:buSzPct val="45000"/>
              <a:buFont typeface="StarSymbol"/>
              <a:buChar char=""/>
            </a:pPr>
            <a:endParaRPr/>
          </a:p>
        </p:txBody>
      </p:sp>
      <p:pic>
        <p:nvPicPr>
          <p:cNvPr id="45" name="" descr=""/>
          <p:cNvPicPr/>
          <p:nvPr/>
        </p:nvPicPr>
        <p:blipFill>
          <a:blip r:embed="rId1"/>
          <a:stretch>
            <a:fillRect/>
          </a:stretch>
        </p:blipFill>
        <p:spPr>
          <a:xfrm>
            <a:off x="6766560" y="3807000"/>
            <a:ext cx="1269720" cy="9478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3" dur="indefinite" restart="never" nodeType="tmRoot">
          <p:childTnLst>
            <p:seq>
              <p:cTn id="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extShape 1"/>
          <p:cNvSpPr txBox="1"/>
          <p:nvPr/>
        </p:nvSpPr>
        <p:spPr>
          <a:xfrm>
            <a:off x="504000" y="216000"/>
            <a:ext cx="9072000" cy="93600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lang="de-DE" sz="3570">
                <a:latin typeface="Arial"/>
              </a:rPr>
              <a:t>Infrastructure Servers</a:t>
            </a:r>
            <a:endParaRPr/>
          </a:p>
        </p:txBody>
      </p:sp>
      <p:sp>
        <p:nvSpPr>
          <p:cNvPr id="47" name="TextShape 2"/>
          <p:cNvSpPr txBox="1"/>
          <p:nvPr/>
        </p:nvSpPr>
        <p:spPr>
          <a:xfrm>
            <a:off x="457200" y="1368000"/>
            <a:ext cx="9072000" cy="3288240"/>
          </a:xfrm>
          <a:prstGeom prst="rect">
            <a:avLst/>
          </a:prstGeom>
        </p:spPr>
        <p:txBody>
          <a:bodyPr lIns="0" rIns="0" tIns="0" bIns="0"/>
          <a:p>
            <a:pPr>
              <a:buSzPct val="45000"/>
              <a:buFont typeface="StarSymbol"/>
              <a:buChar char=""/>
            </a:pPr>
            <a:r>
              <a:rPr lang="de-DE" sz="2600">
                <a:latin typeface="Arial"/>
              </a:rPr>
              <a:t>Specialized function</a:t>
            </a:r>
            <a:endParaRPr/>
          </a:p>
          <a:p>
            <a:pPr lvl="1">
              <a:buSzPct val="45000"/>
              <a:buFont typeface="StarSymbol"/>
              <a:buChar char=""/>
            </a:pPr>
            <a:r>
              <a:rPr lang="de-DE" sz="2279">
                <a:latin typeface="Arial"/>
              </a:rPr>
              <a:t>Web servers / Application servers / Cycle servers</a:t>
            </a:r>
            <a:endParaRPr/>
          </a:p>
          <a:p>
            <a:pPr lvl="1">
              <a:buSzPct val="45000"/>
              <a:buFont typeface="StarSymbol"/>
              <a:buChar char=""/>
            </a:pPr>
            <a:r>
              <a:rPr lang="de-DE" sz="2279">
                <a:latin typeface="Arial"/>
              </a:rPr>
              <a:t>Database servers / Mirrors / File servers / Proxy &amp; Edge servers</a:t>
            </a:r>
            <a:endParaRPr/>
          </a:p>
          <a:p>
            <a:pPr lvl="1">
              <a:buSzPct val="45000"/>
              <a:buFont typeface="StarSymbol"/>
              <a:buChar char=""/>
            </a:pPr>
            <a:r>
              <a:rPr lang="de-DE" sz="2279">
                <a:latin typeface="Arial"/>
              </a:rPr>
              <a:t>Authentication &amp; Comm servers / SCADA control / IOT control</a:t>
            </a:r>
            <a:endParaRPr/>
          </a:p>
          <a:p>
            <a:pPr lvl="1">
              <a:buSzPct val="45000"/>
              <a:buFont typeface="StarSymbol"/>
              <a:buChar char=""/>
            </a:pPr>
            <a:r>
              <a:rPr lang="de-DE" sz="2279">
                <a:latin typeface="Arial"/>
              </a:rPr>
              <a:t>Mail servers / Game servers / Print servers</a:t>
            </a:r>
            <a:endParaRPr/>
          </a:p>
          <a:p>
            <a:pPr>
              <a:buSzPct val="45000"/>
              <a:buFont typeface="StarSymbol"/>
              <a:buChar char=""/>
            </a:pPr>
            <a:r>
              <a:rPr lang="de-DE" sz="2600">
                <a:latin typeface="Arial"/>
              </a:rPr>
              <a:t>Occasional access</a:t>
            </a:r>
            <a:endParaRPr/>
          </a:p>
          <a:p>
            <a:pPr lvl="1">
              <a:buSzPct val="45000"/>
              <a:buFont typeface="StarSymbol"/>
              <a:buChar char=""/>
            </a:pPr>
            <a:r>
              <a:rPr lang="de-DE" sz="2279">
                <a:latin typeface="Arial"/>
              </a:rPr>
              <a:t>Not accessed by many privileged people</a:t>
            </a:r>
            <a:endParaRPr/>
          </a:p>
          <a:p>
            <a:pPr lvl="1">
              <a:buSzPct val="45000"/>
              <a:buFont typeface="StarSymbol"/>
              <a:buChar char=""/>
            </a:pPr>
            <a:r>
              <a:rPr lang="de-DE" sz="2279">
                <a:latin typeface="Arial"/>
              </a:rPr>
              <a:t>Not accessed often by privileged people</a:t>
            </a:r>
            <a:endParaRPr/>
          </a:p>
          <a:p>
            <a:pPr lvl="1">
              <a:buSzPct val="45000"/>
              <a:buFont typeface="StarSymbol"/>
              <a:buChar char=""/>
            </a:pPr>
            <a:r>
              <a:rPr lang="de-DE" sz="2279">
                <a:latin typeface="Arial"/>
              </a:rPr>
              <a:t>Running on autopilot / standalone mode</a:t>
            </a:r>
            <a:endParaRPr/>
          </a:p>
        </p:txBody>
      </p:sp>
      <p:pic>
        <p:nvPicPr>
          <p:cNvPr id="48" name="" descr=""/>
          <p:cNvPicPr/>
          <p:nvPr/>
        </p:nvPicPr>
        <p:blipFill>
          <a:blip r:embed="rId1"/>
          <a:stretch>
            <a:fillRect/>
          </a:stretch>
        </p:blipFill>
        <p:spPr>
          <a:xfrm>
            <a:off x="7014240" y="3108960"/>
            <a:ext cx="2404080" cy="149832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5" dur="indefinite" restart="never" nodeType="tmRoot">
          <p:childTnLst>
            <p:seq>
              <p:cTn id="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extShape 1"/>
          <p:cNvSpPr txBox="1"/>
          <p:nvPr/>
        </p:nvSpPr>
        <p:spPr>
          <a:xfrm>
            <a:off x="504000" y="216000"/>
            <a:ext cx="9072000" cy="93600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lang="de-DE" sz="3570">
                <a:latin typeface="Arial"/>
              </a:rPr>
              <a:t>Antecedent Ideas</a:t>
            </a:r>
            <a:endParaRPr/>
          </a:p>
        </p:txBody>
      </p:sp>
      <p:sp>
        <p:nvSpPr>
          <p:cNvPr id="50" name="TextShape 2"/>
          <p:cNvSpPr txBox="1"/>
          <p:nvPr/>
        </p:nvSpPr>
        <p:spPr>
          <a:xfrm>
            <a:off x="504000" y="1368000"/>
            <a:ext cx="9072000" cy="3288240"/>
          </a:xfrm>
          <a:prstGeom prst="rect">
            <a:avLst/>
          </a:prstGeom>
        </p:spPr>
        <p:txBody>
          <a:bodyPr lIns="0" rIns="0" tIns="0" bIns="0"/>
          <a:p>
            <a:pPr>
              <a:buSzPct val="45000"/>
              <a:buFont typeface="StarSymbol"/>
              <a:buChar char=""/>
            </a:pPr>
            <a:r>
              <a:rPr lang="de-DE" sz="2600">
                <a:latin typeface="Arial"/>
              </a:rPr>
              <a:t>Deep Packet Inspection Firewall</a:t>
            </a:r>
            <a:endParaRPr/>
          </a:p>
          <a:p>
            <a:pPr lvl="1">
              <a:buSzPct val="45000"/>
              <a:buFont typeface="StarSymbol"/>
              <a:buChar char=""/>
            </a:pPr>
            <a:r>
              <a:rPr lang="de-DE" sz="2279">
                <a:latin typeface="Arial"/>
              </a:rPr>
              <a:t>Rules for packet contents:  patterns, byte restrictions / limits</a:t>
            </a:r>
            <a:endParaRPr/>
          </a:p>
          <a:p>
            <a:pPr lvl="1">
              <a:buSzPct val="45000"/>
              <a:buFont typeface="StarSymbol"/>
              <a:buChar char=""/>
            </a:pPr>
            <a:r>
              <a:rPr lang="de-DE" sz="2279">
                <a:latin typeface="Arial"/>
              </a:rPr>
              <a:t>Byte frequency histograms</a:t>
            </a:r>
            <a:endParaRPr/>
          </a:p>
          <a:p>
            <a:pPr>
              <a:buSzPct val="45000"/>
              <a:buFont typeface="StarSymbol"/>
              <a:buChar char=""/>
            </a:pPr>
            <a:r>
              <a:rPr lang="de-DE" sz="2600">
                <a:latin typeface="Arial"/>
              </a:rPr>
              <a:t>Data Loss Prevention</a:t>
            </a:r>
            <a:endParaRPr/>
          </a:p>
          <a:p>
            <a:pPr lvl="1">
              <a:buSzPct val="45000"/>
              <a:buFont typeface="StarSymbol"/>
              <a:buChar char=""/>
            </a:pPr>
            <a:r>
              <a:rPr lang="de-DE" sz="2279">
                <a:latin typeface="Arial"/>
              </a:rPr>
              <a:t>Global Velocity, St. Louis</a:t>
            </a:r>
            <a:endParaRPr/>
          </a:p>
          <a:p>
            <a:pPr>
              <a:buSzPct val="45000"/>
              <a:buFont typeface="StarSymbol"/>
              <a:buChar char=""/>
            </a:pPr>
            <a:r>
              <a:rPr lang="de-DE" sz="2600">
                <a:latin typeface="Arial"/>
              </a:rPr>
              <a:t>Improve DPI and DLP</a:t>
            </a:r>
            <a:endParaRPr/>
          </a:p>
          <a:p>
            <a:pPr lvl="1">
              <a:buSzPct val="45000"/>
              <a:buFont typeface="StarSymbol"/>
              <a:buChar char=""/>
            </a:pPr>
            <a:r>
              <a:rPr lang="de-DE" sz="2279">
                <a:latin typeface="Arial"/>
              </a:rPr>
              <a:t>by segregating traffic</a:t>
            </a:r>
            <a:endParaRPr/>
          </a:p>
          <a:p>
            <a:pPr lvl="1">
              <a:buSzPct val="45000"/>
              <a:buFont typeface="StarSymbol"/>
              <a:buChar char=""/>
            </a:pPr>
            <a:r>
              <a:rPr lang="de-DE" sz="2279">
                <a:latin typeface="Arial"/>
              </a:rPr>
              <a:t>e.g., cgi on specific ports</a:t>
            </a:r>
            <a:endParaRPr/>
          </a:p>
          <a:p>
            <a:pPr lvl="1">
              <a:buSzPct val="45000"/>
              <a:buFont typeface="StarSymbol"/>
              <a:buChar char=""/>
            </a:pPr>
            <a:r>
              <a:rPr lang="de-DE" sz="2279">
                <a:latin typeface="Arial"/>
              </a:rPr>
              <a:t>e.g., no special characters</a:t>
            </a:r>
            <a:endParaRPr/>
          </a:p>
          <a:p>
            <a:pPr>
              <a:buSzPct val="45000"/>
              <a:buFont typeface="StarSymbol"/>
              <a:buChar char=""/>
            </a:pPr>
            <a:r>
              <a:rPr lang="de-DE" sz="2600">
                <a:latin typeface="Arial"/>
              </a:rPr>
              <a:t>Also DPRW (FPSED)</a:t>
            </a:r>
            <a:endParaRPr/>
          </a:p>
        </p:txBody>
      </p:sp>
      <p:pic>
        <p:nvPicPr>
          <p:cNvPr id="51" name="" descr=""/>
          <p:cNvPicPr/>
          <p:nvPr/>
        </p:nvPicPr>
        <p:blipFill>
          <a:blip r:embed="rId1"/>
          <a:stretch>
            <a:fillRect/>
          </a:stretch>
        </p:blipFill>
        <p:spPr>
          <a:xfrm>
            <a:off x="5054400" y="2388240"/>
            <a:ext cx="4638240" cy="24580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7" dur="indefinite" restart="never" nodeType="tmRoot">
          <p:childTnLst>
            <p:seq>
              <p:cTn id="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" descr=""/>
          <p:cNvPicPr/>
          <p:nvPr/>
        </p:nvPicPr>
        <p:blipFill>
          <a:blip r:embed="rId1"/>
          <a:srcRect l="352437" t="691444" r="1009625" b="1303888"/>
          <a:stretch>
            <a:fillRect/>
          </a:stretch>
        </p:blipFill>
        <p:spPr>
          <a:xfrm>
            <a:off x="2377440" y="521640"/>
            <a:ext cx="5898240" cy="1398600"/>
          </a:xfrm>
          <a:prstGeom prst="rect">
            <a:avLst/>
          </a:prstGeom>
          <a:ln>
            <a:noFill/>
          </a:ln>
        </p:spPr>
      </p:pic>
      <p:pic>
        <p:nvPicPr>
          <p:cNvPr id="53" name="" descr=""/>
          <p:cNvPicPr/>
          <p:nvPr/>
        </p:nvPicPr>
        <p:blipFill>
          <a:blip r:embed="rId2"/>
          <a:srcRect l="365125" t="1721555" r="704875" b="237111"/>
          <a:stretch>
            <a:fillRect/>
          </a:stretch>
        </p:blipFill>
        <p:spPr>
          <a:xfrm>
            <a:off x="429480" y="2123280"/>
            <a:ext cx="7305840" cy="1260000"/>
          </a:xfrm>
          <a:prstGeom prst="rect">
            <a:avLst/>
          </a:prstGeom>
          <a:ln>
            <a:noFill/>
          </a:ln>
        </p:spPr>
      </p:pic>
      <p:pic>
        <p:nvPicPr>
          <p:cNvPr id="54" name="" descr=""/>
          <p:cNvPicPr/>
          <p:nvPr/>
        </p:nvPicPr>
        <p:blipFill>
          <a:blip r:embed="rId3"/>
          <a:srcRect l="352437" t="677333" r="939812" b="1326444"/>
          <a:stretch>
            <a:fillRect/>
          </a:stretch>
        </p:blipFill>
        <p:spPr>
          <a:xfrm>
            <a:off x="3657600" y="3566160"/>
            <a:ext cx="6183000" cy="113832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9" dur="indefinite" restart="never" nodeType="tmRoot">
          <p:childTnLst>
            <p:seq>
              <p:cTn id="1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TextShape 1"/>
          <p:cNvSpPr txBox="1"/>
          <p:nvPr/>
        </p:nvSpPr>
        <p:spPr>
          <a:xfrm>
            <a:off x="504000" y="216000"/>
            <a:ext cx="9072000" cy="93600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lang="de-DE" sz="3570">
                <a:latin typeface="Arial"/>
              </a:rPr>
              <a:t>Antecedent Practices</a:t>
            </a:r>
            <a:endParaRPr/>
          </a:p>
        </p:txBody>
      </p:sp>
      <p:sp>
        <p:nvSpPr>
          <p:cNvPr id="56" name="TextShape 2"/>
          <p:cNvSpPr txBox="1"/>
          <p:nvPr/>
        </p:nvSpPr>
        <p:spPr>
          <a:xfrm>
            <a:off x="504000" y="1368000"/>
            <a:ext cx="9072000" cy="3288240"/>
          </a:xfrm>
          <a:prstGeom prst="rect">
            <a:avLst/>
          </a:prstGeom>
        </p:spPr>
        <p:txBody>
          <a:bodyPr lIns="0" rIns="0" tIns="0" bIns="0"/>
          <a:p>
            <a:pPr>
              <a:buSzPct val="45000"/>
              <a:buFont typeface="StarSymbol"/>
              <a:buChar char=""/>
            </a:pPr>
            <a:r>
              <a:rPr lang="de-DE" sz="2200">
                <a:latin typeface="Arial"/>
              </a:rPr>
              <a:t>Allen Reuter:  WUSTL ITS</a:t>
            </a:r>
            <a:endParaRPr/>
          </a:p>
          <a:p>
            <a:pPr lvl="1">
              <a:buSzPct val="45000"/>
              <a:buFont typeface="StarSymbol"/>
              <a:buChar char=""/>
            </a:pPr>
            <a:r>
              <a:rPr lang="de-DE" sz="2200">
                <a:latin typeface="Arial"/>
              </a:rPr>
              <a:t>„</a:t>
            </a:r>
            <a:r>
              <a:rPr lang="de-DE" sz="2200">
                <a:latin typeface="Arial"/>
              </a:rPr>
              <a:t>you can ssh through our web portal“ (web-based ssh on js/ajax)</a:t>
            </a:r>
            <a:endParaRPr/>
          </a:p>
          <a:p>
            <a:pPr>
              <a:buSzPct val="45000"/>
              <a:buFont typeface="StarSymbol"/>
              <a:buChar char=""/>
            </a:pPr>
            <a:r>
              <a:rPr lang="de-DE" sz="2200">
                <a:latin typeface="Arial"/>
              </a:rPr>
              <a:t>John Clark:  Cleveland Clinic Research Group</a:t>
            </a:r>
            <a:endParaRPr/>
          </a:p>
          <a:p>
            <a:pPr lvl="1">
              <a:buSzPct val="45000"/>
              <a:buFont typeface="StarSymbol"/>
              <a:buChar char=""/>
            </a:pPr>
            <a:r>
              <a:rPr lang="de-DE" sz="2200">
                <a:latin typeface="Arial"/>
              </a:rPr>
              <a:t>„</a:t>
            </a:r>
            <a:r>
              <a:rPr lang="de-DE" sz="2200">
                <a:latin typeface="Arial"/>
              </a:rPr>
              <a:t>I put ssh on port 77 instead of 22“ (vs. script kiddies c. 2005)</a:t>
            </a:r>
            <a:endParaRPr/>
          </a:p>
          <a:p>
            <a:pPr lvl="1">
              <a:buSzPct val="45000"/>
              <a:buFont typeface="StarSymbol"/>
              <a:buChar char=""/>
            </a:pPr>
            <a:endParaRPr/>
          </a:p>
          <a:p>
            <a:pPr lvl="1">
              <a:buSzPct val="45000"/>
              <a:buFont typeface="StarSymbol"/>
              <a:buChar char=""/>
            </a:pPr>
            <a:endParaRPr/>
          </a:p>
        </p:txBody>
      </p:sp>
      <p:pic>
        <p:nvPicPr>
          <p:cNvPr id="57" name="" descr=""/>
          <p:cNvPicPr/>
          <p:nvPr/>
        </p:nvPicPr>
        <p:blipFill>
          <a:blip r:embed="rId1"/>
          <a:stretch>
            <a:fillRect/>
          </a:stretch>
        </p:blipFill>
        <p:spPr>
          <a:xfrm>
            <a:off x="4206240" y="3383280"/>
            <a:ext cx="1920600" cy="1443960"/>
          </a:xfrm>
          <a:prstGeom prst="rect">
            <a:avLst/>
          </a:prstGeom>
          <a:ln>
            <a:noFill/>
          </a:ln>
        </p:spPr>
      </p:pic>
      <p:pic>
        <p:nvPicPr>
          <p:cNvPr id="58" name="" descr=""/>
          <p:cNvPicPr/>
          <p:nvPr/>
        </p:nvPicPr>
        <p:blipFill>
          <a:blip r:embed="rId2"/>
          <a:stretch>
            <a:fillRect/>
          </a:stretch>
        </p:blipFill>
        <p:spPr>
          <a:xfrm>
            <a:off x="6264000" y="3372120"/>
            <a:ext cx="2331360" cy="1748520"/>
          </a:xfrm>
          <a:prstGeom prst="rect">
            <a:avLst/>
          </a:prstGeom>
          <a:ln>
            <a:noFill/>
          </a:ln>
        </p:spPr>
      </p:pic>
      <p:pic>
        <p:nvPicPr>
          <p:cNvPr id="59" name="" descr=""/>
          <p:cNvPicPr/>
          <p:nvPr/>
        </p:nvPicPr>
        <p:blipFill>
          <a:blip r:embed="rId3"/>
          <a:stretch>
            <a:fillRect/>
          </a:stretch>
        </p:blipFill>
        <p:spPr>
          <a:xfrm>
            <a:off x="2972160" y="3395520"/>
            <a:ext cx="1142640" cy="1633680"/>
          </a:xfrm>
          <a:prstGeom prst="rect">
            <a:avLst/>
          </a:prstGeom>
          <a:ln>
            <a:noFill/>
          </a:ln>
        </p:spPr>
      </p:pic>
      <p:pic>
        <p:nvPicPr>
          <p:cNvPr id="60" name="" descr=""/>
          <p:cNvPicPr/>
          <p:nvPr/>
        </p:nvPicPr>
        <p:blipFill>
          <a:blip r:embed="rId4"/>
          <a:stretch>
            <a:fillRect/>
          </a:stretch>
        </p:blipFill>
        <p:spPr>
          <a:xfrm>
            <a:off x="301680" y="3383280"/>
            <a:ext cx="2532960" cy="85716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1" dur="indefinite" restart="never" nodeType="tmRoot">
          <p:childTnLst>
            <p:seq>
              <p:cTn id="1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TextShape 1"/>
          <p:cNvSpPr txBox="1"/>
          <p:nvPr/>
        </p:nvSpPr>
        <p:spPr>
          <a:xfrm>
            <a:off x="504000" y="216000"/>
            <a:ext cx="9072000" cy="93600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lang="de-DE" sz="3570">
                <a:latin typeface="Arial"/>
              </a:rPr>
              <a:t>Acute Problem</a:t>
            </a:r>
            <a:endParaRPr/>
          </a:p>
        </p:txBody>
      </p:sp>
      <p:sp>
        <p:nvSpPr>
          <p:cNvPr id="62" name="TextShape 2"/>
          <p:cNvSpPr txBox="1"/>
          <p:nvPr/>
        </p:nvSpPr>
        <p:spPr>
          <a:xfrm>
            <a:off x="504000" y="1368000"/>
            <a:ext cx="9072000" cy="3288240"/>
          </a:xfrm>
          <a:prstGeom prst="rect">
            <a:avLst/>
          </a:prstGeom>
        </p:spPr>
        <p:txBody>
          <a:bodyPr lIns="0" rIns="0" tIns="0" bIns="0"/>
          <a:p>
            <a:pPr>
              <a:buSzPct val="45000"/>
              <a:buFont typeface="StarSymbol"/>
              <a:buChar char=""/>
            </a:pPr>
            <a:r>
              <a:rPr lang="de-DE" sz="3200">
                <a:latin typeface="Arial"/>
              </a:rPr>
              <a:t>UIS ITS uisacad servers inundated with ssh password guessing attacks</a:t>
            </a:r>
            <a:endParaRPr/>
          </a:p>
          <a:p>
            <a:pPr lvl="1">
              <a:buSzPct val="45000"/>
              <a:buFont typeface="StarSymbol"/>
              <a:buChar char=""/>
            </a:pPr>
            <a:r>
              <a:rPr lang="de-DE" sz="3200">
                <a:latin typeface="Arial"/>
              </a:rPr>
              <a:t>DOS, even when unsuccessful</a:t>
            </a:r>
            <a:endParaRPr/>
          </a:p>
          <a:p>
            <a:pPr lvl="1">
              <a:buSzPct val="45000"/>
              <a:buFont typeface="StarSymbol"/>
              <a:buChar char=""/>
            </a:pPr>
            <a:r>
              <a:rPr lang="de-DE" sz="3200">
                <a:latin typeface="Arial"/>
              </a:rPr>
              <a:t>Moved to VPN</a:t>
            </a:r>
            <a:endParaRPr/>
          </a:p>
          <a:p>
            <a:pPr lvl="2">
              <a:buSzPct val="75000"/>
              <a:buFont typeface="StarSymbol"/>
              <a:buChar char=""/>
            </a:pPr>
            <a:r>
              <a:rPr lang="de-DE" sz="3200">
                <a:latin typeface="Arial"/>
              </a:rPr>
              <a:t>Introduces some privacy issues</a:t>
            </a:r>
            <a:endParaRPr/>
          </a:p>
          <a:p>
            <a:pPr lvl="2">
              <a:buSzPct val="75000"/>
              <a:buFont typeface="StarSymbol"/>
              <a:buChar char=""/>
            </a:pPr>
            <a:r>
              <a:rPr lang="de-DE" sz="3200">
                <a:latin typeface="Arial"/>
              </a:rPr>
              <a:t>Employer split/tunnels employee data</a:t>
            </a:r>
            <a:endParaRPr/>
          </a:p>
          <a:p>
            <a:pPr lvl="2">
              <a:buSzPct val="75000"/>
              <a:buFont typeface="StarSymbol"/>
              <a:buChar char=""/>
            </a:pPr>
            <a:r>
              <a:rPr lang="de-DE" sz="3200">
                <a:latin typeface="Arial"/>
              </a:rPr>
              <a:t>Not all clients can support VPN easily</a:t>
            </a:r>
            <a:endParaRPr/>
          </a:p>
          <a:p>
            <a:pPr lvl="1">
              <a:buSzPct val="45000"/>
              <a:buFont typeface="StarSymbol"/>
              <a:buChar char=""/>
            </a:pPr>
            <a:r>
              <a:rPr lang="de-DE" sz="3200">
                <a:latin typeface="Arial"/>
              </a:rPr>
              <a:t>Could not whitelist?</a:t>
            </a:r>
            <a:endParaRPr/>
          </a:p>
          <a:p>
            <a:pPr lvl="2">
              <a:buSzPct val="75000"/>
              <a:buFont typeface="StarSymbol"/>
              <a:buChar char=""/>
            </a:pPr>
            <a:r>
              <a:rPr lang="de-DE" sz="3200">
                <a:latin typeface="Arial"/>
              </a:rPr>
              <a:t>Unanticipated legitimate connections </a:t>
            </a:r>
            <a:endParaRPr/>
          </a:p>
          <a:p>
            <a:pPr lvl="2">
              <a:buSzPct val="75000"/>
              <a:buFont typeface="StarSymbol"/>
              <a:buChar char=""/>
            </a:pPr>
            <a:r>
              <a:rPr lang="de-DE" sz="3200">
                <a:latin typeface="Arial"/>
              </a:rPr>
              <a:t>Management of accept/deny lists</a:t>
            </a:r>
            <a:endParaRPr/>
          </a:p>
          <a:p>
            <a:pPr lvl="2">
              <a:buSzPct val="75000"/>
              <a:buFont typeface="StarSymbol"/>
              <a:buChar char=""/>
            </a:pPr>
            <a:r>
              <a:rPr lang="de-DE" sz="3200">
                <a:latin typeface="Arial"/>
              </a:rPr>
              <a:t>Listing errors / Timely access</a:t>
            </a:r>
            <a:endParaRPr/>
          </a:p>
          <a:p>
            <a:pPr lvl="2">
              <a:buSzPct val="75000"/>
              <a:buFont typeface="StarSymbol"/>
              <a:buChar char=""/>
            </a:pPr>
            <a:r>
              <a:rPr lang="de-DE" sz="3200">
                <a:latin typeface="Arial"/>
              </a:rPr>
              <a:t>Many domains, dynamic IP</a:t>
            </a:r>
            <a:endParaRPr/>
          </a:p>
          <a:p>
            <a:pPr lvl="2">
              <a:buSzPct val="75000"/>
              <a:buFont typeface="StarSymbol"/>
              <a:buChar char=""/>
            </a:pPr>
            <a:r>
              <a:rPr lang="de-DE" sz="3200">
                <a:latin typeface="Arial"/>
              </a:rPr>
              <a:t>IP spoofing attacks (internal mischief)</a:t>
            </a:r>
            <a:endParaRPr/>
          </a:p>
          <a:p>
            <a:pPr lvl="1">
              <a:buSzPct val="45000"/>
              <a:buFont typeface="StarSymbol"/>
              <a:buChar char=""/>
            </a:pPr>
            <a:r>
              <a:rPr lang="de-DE" sz="3200">
                <a:latin typeface="Arial"/>
              </a:rPr>
              <a:t>Maybe there is a different, general solution</a:t>
            </a:r>
            <a:endParaRPr/>
          </a:p>
        </p:txBody>
      </p:sp>
      <p:pic>
        <p:nvPicPr>
          <p:cNvPr id="63" name="" descr=""/>
          <p:cNvPicPr/>
          <p:nvPr/>
        </p:nvPicPr>
        <p:blipFill>
          <a:blip r:embed="rId1"/>
          <a:srcRect l="0" t="709307" r="466868" b="1063842"/>
          <a:stretch>
            <a:fillRect/>
          </a:stretch>
        </p:blipFill>
        <p:spPr>
          <a:xfrm>
            <a:off x="4663440" y="1737360"/>
            <a:ext cx="5120640" cy="22860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3" dur="indefinite" restart="never" nodeType="tmRoot">
          <p:childTnLst>
            <p:seq>
              <p:cTn id="1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" descr=""/>
          <p:cNvPicPr/>
          <p:nvPr/>
        </p:nvPicPr>
        <p:blipFill>
          <a:blip r:embed="rId1"/>
          <a:srcRect l="234937" t="0" r="0" b="0"/>
          <a:stretch>
            <a:fillRect/>
          </a:stretch>
        </p:blipFill>
        <p:spPr>
          <a:xfrm>
            <a:off x="365760" y="360"/>
            <a:ext cx="9024840" cy="5669640"/>
          </a:xfrm>
          <a:prstGeom prst="rect">
            <a:avLst/>
          </a:prstGeom>
          <a:ln>
            <a:noFill/>
          </a:ln>
        </p:spPr>
      </p:pic>
      <p:pic>
        <p:nvPicPr>
          <p:cNvPr id="65" name="" descr=""/>
          <p:cNvPicPr/>
          <p:nvPr/>
        </p:nvPicPr>
        <p:blipFill>
          <a:blip r:embed="rId2"/>
          <a:srcRect l="234937" t="0" r="0" b="0"/>
          <a:stretch>
            <a:fillRect/>
          </a:stretch>
        </p:blipFill>
        <p:spPr>
          <a:xfrm>
            <a:off x="3616560" y="-91800"/>
            <a:ext cx="9024840" cy="56696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5" dur="indefinite" restart="never" nodeType="tmRoot">
          <p:childTnLst>
            <p:seq>
              <p:cTn id="16" nodeType="mainSeq">
                <p:childTnLst>
                  <p:par>
                    <p:cTn id="17" fill="freeze">
                      <p:stCondLst>
                        <p:cond delay="indefinite"/>
                      </p:stCondLst>
                      <p:childTnLst>
                        <p:par>
                          <p:cTn id="18" fill="freeze">
                            <p:stCondLst>
                              <p:cond delay="0"/>
                            </p:stCondLst>
                            <p:childTnLst>
                              <p:par>
                                <p:cTn id="19" nodeType="click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1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" descr=""/>
          <p:cNvPicPr/>
          <p:nvPr/>
        </p:nvPicPr>
        <p:blipFill>
          <a:blip r:embed="rId1"/>
          <a:stretch>
            <a:fillRect/>
          </a:stretch>
        </p:blipFill>
        <p:spPr>
          <a:xfrm>
            <a:off x="-1280160" y="11160"/>
            <a:ext cx="10079280" cy="5669640"/>
          </a:xfrm>
          <a:prstGeom prst="rect">
            <a:avLst/>
          </a:prstGeom>
          <a:ln>
            <a:noFill/>
          </a:ln>
        </p:spPr>
      </p:pic>
      <p:pic>
        <p:nvPicPr>
          <p:cNvPr id="67" name="" descr=""/>
          <p:cNvPicPr/>
          <p:nvPr/>
        </p:nvPicPr>
        <p:blipFill>
          <a:blip r:embed="rId2"/>
          <a:srcRect l="234937" t="0" r="0" b="0"/>
          <a:stretch>
            <a:fillRect/>
          </a:stretch>
        </p:blipFill>
        <p:spPr>
          <a:xfrm>
            <a:off x="3383280" y="0"/>
            <a:ext cx="9024840" cy="5669640"/>
          </a:xfrm>
          <a:prstGeom prst="rect">
            <a:avLst/>
          </a:prstGeom>
          <a:ln>
            <a:noFill/>
          </a:ln>
        </p:spPr>
      </p:pic>
      <p:pic>
        <p:nvPicPr>
          <p:cNvPr id="68" name="" descr=""/>
          <p:cNvPicPr/>
          <p:nvPr/>
        </p:nvPicPr>
        <p:blipFill>
          <a:blip r:embed="rId3"/>
          <a:srcRect l="234937" t="0" r="0" b="0"/>
          <a:stretch>
            <a:fillRect/>
          </a:stretch>
        </p:blipFill>
        <p:spPr>
          <a:xfrm>
            <a:off x="6245640" y="11160"/>
            <a:ext cx="9024840" cy="56696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23" dur="indefinite" restart="never" nodeType="tmRoot">
          <p:childTnLst>
            <p:seq>
              <p:cTn id="24" nodeType="mainSeq">
                <p:childTnLst>
                  <p:par>
                    <p:cTn id="25" fill="freeze">
                      <p:stCondLst>
                        <p:cond delay="indefinite"/>
                      </p:stCondLst>
                      <p:childTnLst>
                        <p:par>
                          <p:cTn id="26" fill="freeze">
                            <p:stCondLst>
                              <p:cond delay="0"/>
                            </p:stCondLst>
                            <p:childTnLst>
                              <p:par>
                                <p:cTn id="27" nodeType="click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9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0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freeze">
                      <p:stCondLst>
                        <p:cond delay="indefinite"/>
                      </p:stCondLst>
                      <p:childTnLst>
                        <p:par>
                          <p:cTn id="32" fill="freeze">
                            <p:stCondLst>
                              <p:cond delay="0"/>
                            </p:stCondLst>
                            <p:childTnLst>
                              <p:par>
                                <p:cTn id="33" nodeType="click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5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6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